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73" r:id="rId5"/>
    <p:sldId id="282" r:id="rId6"/>
    <p:sldId id="277" r:id="rId7"/>
    <p:sldId id="278" r:id="rId8"/>
    <p:sldId id="279" r:id="rId9"/>
    <p:sldId id="276" r:id="rId10"/>
    <p:sldId id="269" r:id="rId11"/>
    <p:sldId id="270" r:id="rId12"/>
    <p:sldId id="283" r:id="rId13"/>
    <p:sldId id="28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8" d="100"/>
          <a:sy n="118" d="100"/>
        </p:scale>
        <p:origin x="14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BBA2FB-13E6-4FD2-9B0B-59E1C60177A7}" type="datetimeFigureOut">
              <a:rPr lang="en-GB" smtClean="0"/>
              <a:t>20/06/2018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C7289-13EE-4387-9B01-6996FE95DE24}" type="slidenum">
              <a:rPr lang="en-GB" smtClean="0"/>
              <a:t>‹nr.›</a:t>
            </a:fld>
            <a:endParaRPr lang="en-GB"/>
          </a:p>
        </p:txBody>
      </p:sp>
    </p:spTree>
    <p:extLst>
      <p:ext uri="{BB962C8B-B14F-4D97-AF65-F5344CB8AC3E}">
        <p14:creationId xmlns:p14="http://schemas.microsoft.com/office/powerpoint/2010/main" val="4247683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BA2FB-13E6-4FD2-9B0B-59E1C60177A7}" type="datetimeFigureOut">
              <a:rPr lang="en-GB" smtClean="0"/>
              <a:t>20/06/2018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C7289-13EE-4387-9B01-6996FE95DE24}" type="slidenum">
              <a:rPr lang="en-GB" smtClean="0"/>
              <a:t>‹nr.›</a:t>
            </a:fld>
            <a:endParaRPr lang="en-GB"/>
          </a:p>
        </p:txBody>
      </p:sp>
    </p:spTree>
    <p:extLst>
      <p:ext uri="{BB962C8B-B14F-4D97-AF65-F5344CB8AC3E}">
        <p14:creationId xmlns:p14="http://schemas.microsoft.com/office/powerpoint/2010/main" val="181727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BA2FB-13E6-4FD2-9B0B-59E1C60177A7}" type="datetimeFigureOut">
              <a:rPr lang="en-GB" smtClean="0"/>
              <a:t>20/06/2018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C7289-13EE-4387-9B01-6996FE95DE24}" type="slidenum">
              <a:rPr lang="en-GB" smtClean="0"/>
              <a:t>‹nr.›</a:t>
            </a:fld>
            <a:endParaRPr lang="en-GB"/>
          </a:p>
        </p:txBody>
      </p:sp>
    </p:spTree>
    <p:extLst>
      <p:ext uri="{BB962C8B-B14F-4D97-AF65-F5344CB8AC3E}">
        <p14:creationId xmlns:p14="http://schemas.microsoft.com/office/powerpoint/2010/main" val="18278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BA2FB-13E6-4FD2-9B0B-59E1C60177A7}" type="datetimeFigureOut">
              <a:rPr lang="en-GB" smtClean="0"/>
              <a:t>20/06/2018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C7289-13EE-4387-9B01-6996FE95DE24}" type="slidenum">
              <a:rPr lang="en-GB" smtClean="0"/>
              <a:t>‹nr.›</a:t>
            </a:fld>
            <a:endParaRPr lang="en-GB"/>
          </a:p>
        </p:txBody>
      </p:sp>
    </p:spTree>
    <p:extLst>
      <p:ext uri="{BB962C8B-B14F-4D97-AF65-F5344CB8AC3E}">
        <p14:creationId xmlns:p14="http://schemas.microsoft.com/office/powerpoint/2010/main" val="228573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BA2FB-13E6-4FD2-9B0B-59E1C60177A7}" type="datetimeFigureOut">
              <a:rPr lang="en-GB" smtClean="0"/>
              <a:t>20/06/2018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C7289-13EE-4387-9B01-6996FE95DE24}" type="slidenum">
              <a:rPr lang="en-GB" smtClean="0"/>
              <a:t>‹nr.›</a:t>
            </a:fld>
            <a:endParaRPr lang="en-GB"/>
          </a:p>
        </p:txBody>
      </p:sp>
    </p:spTree>
    <p:extLst>
      <p:ext uri="{BB962C8B-B14F-4D97-AF65-F5344CB8AC3E}">
        <p14:creationId xmlns:p14="http://schemas.microsoft.com/office/powerpoint/2010/main" val="2251790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BBA2FB-13E6-4FD2-9B0B-59E1C60177A7}" type="datetimeFigureOut">
              <a:rPr lang="en-GB" smtClean="0"/>
              <a:t>20/06/2018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C7289-13EE-4387-9B01-6996FE95DE24}" type="slidenum">
              <a:rPr lang="en-GB" smtClean="0"/>
              <a:t>‹nr.›</a:t>
            </a:fld>
            <a:endParaRPr lang="en-GB"/>
          </a:p>
        </p:txBody>
      </p:sp>
    </p:spTree>
    <p:extLst>
      <p:ext uri="{BB962C8B-B14F-4D97-AF65-F5344CB8AC3E}">
        <p14:creationId xmlns:p14="http://schemas.microsoft.com/office/powerpoint/2010/main" val="371930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BBA2FB-13E6-4FD2-9B0B-59E1C60177A7}" type="datetimeFigureOut">
              <a:rPr lang="en-GB" smtClean="0"/>
              <a:t>20/06/2018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DC7289-13EE-4387-9B01-6996FE95DE24}" type="slidenum">
              <a:rPr lang="en-GB" smtClean="0"/>
              <a:t>‹nr.›</a:t>
            </a:fld>
            <a:endParaRPr lang="en-GB"/>
          </a:p>
        </p:txBody>
      </p:sp>
    </p:spTree>
    <p:extLst>
      <p:ext uri="{BB962C8B-B14F-4D97-AF65-F5344CB8AC3E}">
        <p14:creationId xmlns:p14="http://schemas.microsoft.com/office/powerpoint/2010/main" val="64885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BBA2FB-13E6-4FD2-9B0B-59E1C60177A7}" type="datetimeFigureOut">
              <a:rPr lang="en-GB" smtClean="0"/>
              <a:t>20/06/2018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DC7289-13EE-4387-9B01-6996FE95DE24}" type="slidenum">
              <a:rPr lang="en-GB" smtClean="0"/>
              <a:t>‹nr.›</a:t>
            </a:fld>
            <a:endParaRPr lang="en-GB"/>
          </a:p>
        </p:txBody>
      </p:sp>
    </p:spTree>
    <p:extLst>
      <p:ext uri="{BB962C8B-B14F-4D97-AF65-F5344CB8AC3E}">
        <p14:creationId xmlns:p14="http://schemas.microsoft.com/office/powerpoint/2010/main" val="392199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BA2FB-13E6-4FD2-9B0B-59E1C60177A7}" type="datetimeFigureOut">
              <a:rPr lang="en-GB" smtClean="0"/>
              <a:t>20/06/2018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DC7289-13EE-4387-9B01-6996FE95DE24}" type="slidenum">
              <a:rPr lang="en-GB" smtClean="0"/>
              <a:t>‹nr.›</a:t>
            </a:fld>
            <a:endParaRPr lang="en-GB"/>
          </a:p>
        </p:txBody>
      </p:sp>
    </p:spTree>
    <p:extLst>
      <p:ext uri="{BB962C8B-B14F-4D97-AF65-F5344CB8AC3E}">
        <p14:creationId xmlns:p14="http://schemas.microsoft.com/office/powerpoint/2010/main" val="378387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BA2FB-13E6-4FD2-9B0B-59E1C60177A7}" type="datetimeFigureOut">
              <a:rPr lang="en-GB" smtClean="0"/>
              <a:t>20/06/2018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C7289-13EE-4387-9B01-6996FE95DE24}" type="slidenum">
              <a:rPr lang="en-GB" smtClean="0"/>
              <a:t>‹nr.›</a:t>
            </a:fld>
            <a:endParaRPr lang="en-GB"/>
          </a:p>
        </p:txBody>
      </p:sp>
    </p:spTree>
    <p:extLst>
      <p:ext uri="{BB962C8B-B14F-4D97-AF65-F5344CB8AC3E}">
        <p14:creationId xmlns:p14="http://schemas.microsoft.com/office/powerpoint/2010/main" val="129655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BA2FB-13E6-4FD2-9B0B-59E1C60177A7}" type="datetimeFigureOut">
              <a:rPr lang="en-GB" smtClean="0"/>
              <a:t>20/06/2018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C7289-13EE-4387-9B01-6996FE95DE24}" type="slidenum">
              <a:rPr lang="en-GB" smtClean="0"/>
              <a:t>‹nr.›</a:t>
            </a:fld>
            <a:endParaRPr lang="en-GB"/>
          </a:p>
        </p:txBody>
      </p:sp>
    </p:spTree>
    <p:extLst>
      <p:ext uri="{BB962C8B-B14F-4D97-AF65-F5344CB8AC3E}">
        <p14:creationId xmlns:p14="http://schemas.microsoft.com/office/powerpoint/2010/main" val="46936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BA2FB-13E6-4FD2-9B0B-59E1C60177A7}" type="datetimeFigureOut">
              <a:rPr lang="en-GB" smtClean="0"/>
              <a:t>20/06/2018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C7289-13EE-4387-9B01-6996FE95DE24}" type="slidenum">
              <a:rPr lang="en-GB" smtClean="0"/>
              <a:t>‹nr.›</a:t>
            </a:fld>
            <a:endParaRPr lang="en-GB"/>
          </a:p>
        </p:txBody>
      </p:sp>
    </p:spTree>
    <p:extLst>
      <p:ext uri="{BB962C8B-B14F-4D97-AF65-F5344CB8AC3E}">
        <p14:creationId xmlns:p14="http://schemas.microsoft.com/office/powerpoint/2010/main" val="45856654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776" y="476672"/>
            <a:ext cx="5688632" cy="1972126"/>
          </a:xfrm>
        </p:spPr>
        <p:txBody>
          <a:bodyPr>
            <a:normAutofit/>
          </a:bodyPr>
          <a:lstStyle/>
          <a:p>
            <a:r>
              <a:rPr lang="en-US" sz="2400" b="1" dirty="0" smtClean="0"/>
              <a:t>BVS- ABR Workshop</a:t>
            </a:r>
            <a:br>
              <a:rPr lang="en-US" sz="2400" b="1" dirty="0" smtClean="0"/>
            </a:br>
            <a:r>
              <a:rPr lang="en-US" sz="2400" b="1" dirty="0" smtClean="0"/>
              <a:t>@ RICOMET 2018</a:t>
            </a:r>
            <a:br>
              <a:rPr lang="en-US" sz="2400" b="1" dirty="0" smtClean="0"/>
            </a:br>
            <a:r>
              <a:rPr lang="en-US" sz="2400" b="1" dirty="0" smtClean="0"/>
              <a:t>Antwerp, Belgium</a:t>
            </a:r>
            <a:br>
              <a:rPr lang="en-US" sz="2400" b="1" dirty="0" smtClean="0"/>
            </a:br>
            <a:r>
              <a:rPr lang="en-US" sz="2400" b="1" dirty="0" smtClean="0"/>
              <a:t>June 13</a:t>
            </a:r>
            <a:r>
              <a:rPr lang="en-US" sz="2400" b="1" baseline="30000" dirty="0" smtClean="0"/>
              <a:t>th</a:t>
            </a:r>
            <a:r>
              <a:rPr lang="en-US" sz="2400" b="1" dirty="0" smtClean="0"/>
              <a:t> 2018</a:t>
            </a:r>
            <a:endParaRPr lang="nl-BE" sz="2400" dirty="0"/>
          </a:p>
        </p:txBody>
      </p:sp>
      <p:pic>
        <p:nvPicPr>
          <p:cNvPr id="5" name="Picture 4" descr="F:\BVS-ABR\BVS-ABR bureau\logo zonder dat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0688"/>
            <a:ext cx="1584176" cy="1584176"/>
          </a:xfrm>
          <a:prstGeom prst="rect">
            <a:avLst/>
          </a:prstGeom>
          <a:noFill/>
          <a:ln>
            <a:noFill/>
          </a:ln>
        </p:spPr>
      </p:pic>
      <p:sp>
        <p:nvSpPr>
          <p:cNvPr id="6" name="Title 1"/>
          <p:cNvSpPr txBox="1">
            <a:spLocks/>
          </p:cNvSpPr>
          <p:nvPr/>
        </p:nvSpPr>
        <p:spPr>
          <a:xfrm>
            <a:off x="539552" y="2780928"/>
            <a:ext cx="8134672" cy="165618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i="1" dirty="0" smtClean="0"/>
              <a:t>How do radiation protection associations engage with society?</a:t>
            </a:r>
            <a:endParaRPr lang="nl-BE" dirty="0"/>
          </a:p>
        </p:txBody>
      </p:sp>
      <p:sp>
        <p:nvSpPr>
          <p:cNvPr id="7" name="Rectangle 1"/>
          <p:cNvSpPr>
            <a:spLocks noChangeArrowheads="1"/>
          </p:cNvSpPr>
          <p:nvPr/>
        </p:nvSpPr>
        <p:spPr bwMode="auto">
          <a:xfrm>
            <a:off x="323528" y="6333479"/>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1</a:t>
            </a:r>
            <a:r>
              <a:rPr kumimoji="0" lang="en-US" altLang="nl-BE" sz="1600" b="0" i="0" u="none" strike="noStrike" cap="none" normalizeH="0" baseline="30000" dirty="0" smtClean="0">
                <a:ln>
                  <a:noFill/>
                </a:ln>
                <a:solidFill>
                  <a:schemeClr val="tx1"/>
                </a:solidFill>
                <a:effectLst/>
                <a:latin typeface="+mj-lt"/>
                <a:ea typeface="Calibri" panose="020F0502020204030204" pitchFamily="34" charset="0"/>
                <a:cs typeface="Times New Roman" panose="02020603050405020304" pitchFamily="18" charset="0"/>
              </a:rPr>
              <a:t>st</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IRPA Workshop on</a:t>
            </a:r>
            <a:r>
              <a:rPr kumimoji="0" lang="en-US" altLang="nl-BE" sz="1600" b="0" i="0" u="none" strike="noStrike" cap="none" normalizeH="0" dirty="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“Communication and public engagement of IRPA Societies”  </a:t>
            </a:r>
            <a:endParaRPr kumimoji="0" lang="en-US" altLang="nl-BE"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2603462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GB" sz="4300" dirty="0" smtClean="0"/>
              <a:t>Currently applied good practices</a:t>
            </a:r>
            <a:endParaRPr lang="en-GB" sz="4300" dirty="0"/>
          </a:p>
        </p:txBody>
      </p:sp>
      <p:sp>
        <p:nvSpPr>
          <p:cNvPr id="5" name="Rectangle 1"/>
          <p:cNvSpPr>
            <a:spLocks noChangeArrowheads="1"/>
          </p:cNvSpPr>
          <p:nvPr/>
        </p:nvSpPr>
        <p:spPr bwMode="auto">
          <a:xfrm>
            <a:off x="323528" y="6333479"/>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1</a:t>
            </a:r>
            <a:r>
              <a:rPr kumimoji="0" lang="en-US" altLang="nl-BE" sz="1600" b="0" i="0" u="none" strike="noStrike" cap="none" normalizeH="0" baseline="30000" dirty="0" smtClean="0">
                <a:ln>
                  <a:noFill/>
                </a:ln>
                <a:solidFill>
                  <a:schemeClr val="tx1"/>
                </a:solidFill>
                <a:effectLst/>
                <a:latin typeface="+mj-lt"/>
                <a:ea typeface="Calibri" panose="020F0502020204030204" pitchFamily="34" charset="0"/>
                <a:cs typeface="Times New Roman" panose="02020603050405020304" pitchFamily="18" charset="0"/>
              </a:rPr>
              <a:t>st</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IRPA Workshop on</a:t>
            </a:r>
            <a:r>
              <a:rPr kumimoji="0" lang="en-US" altLang="nl-BE" sz="1600" b="0" i="0" u="none" strike="noStrike" cap="none" normalizeH="0" dirty="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“Communication and public engagement of IRPA Societies”  </a:t>
            </a:r>
            <a:endParaRPr kumimoji="0" lang="en-US" altLang="nl-BE" sz="1600" b="0" i="0" u="none" strike="noStrike" cap="none" normalizeH="0" baseline="0" dirty="0" smtClean="0">
              <a:ln>
                <a:noFill/>
              </a:ln>
              <a:solidFill>
                <a:schemeClr val="tx1"/>
              </a:solidFill>
              <a:effectLst/>
              <a:latin typeface="+mj-lt"/>
            </a:endParaRPr>
          </a:p>
        </p:txBody>
      </p:sp>
      <p:sp>
        <p:nvSpPr>
          <p:cNvPr id="6" name="Content Placeholder 2"/>
          <p:cNvSpPr>
            <a:spLocks noGrp="1"/>
          </p:cNvSpPr>
          <p:nvPr>
            <p:ph idx="1"/>
          </p:nvPr>
        </p:nvSpPr>
        <p:spPr>
          <a:xfrm>
            <a:off x="302533" y="1196751"/>
            <a:ext cx="8496944" cy="5040561"/>
          </a:xfrm>
        </p:spPr>
        <p:txBody>
          <a:bodyPr>
            <a:noAutofit/>
          </a:bodyPr>
          <a:lstStyle/>
          <a:p>
            <a:r>
              <a:rPr lang="en-US" sz="2200" dirty="0" smtClean="0">
                <a:solidFill>
                  <a:srgbClr val="FFC000"/>
                </a:solidFill>
              </a:rPr>
              <a:t>for </a:t>
            </a:r>
            <a:r>
              <a:rPr lang="en-US" sz="2200" dirty="0">
                <a:solidFill>
                  <a:srgbClr val="FFC000"/>
                </a:solidFill>
              </a:rPr>
              <a:t>experts, professionals</a:t>
            </a:r>
          </a:p>
          <a:p>
            <a:pPr lvl="1">
              <a:buFont typeface="Wingdings" panose="05000000000000000000" pitchFamily="2" charset="2"/>
              <a:buChar char="ü"/>
            </a:pPr>
            <a:r>
              <a:rPr lang="en-US" sz="1800" dirty="0" smtClean="0"/>
              <a:t>provide information through website, newsletter, magazine,… </a:t>
            </a:r>
          </a:p>
          <a:p>
            <a:pPr lvl="1">
              <a:buFont typeface="Wingdings" panose="05000000000000000000" pitchFamily="2" charset="2"/>
              <a:buChar char="ü"/>
            </a:pPr>
            <a:r>
              <a:rPr lang="en-US" sz="1800" dirty="0" smtClean="0"/>
              <a:t>organization of scientific meetings, training days</a:t>
            </a:r>
          </a:p>
          <a:p>
            <a:pPr lvl="1">
              <a:buFont typeface="Wingdings" panose="05000000000000000000" pitchFamily="2" charset="2"/>
              <a:buChar char="ü"/>
            </a:pPr>
            <a:r>
              <a:rPr lang="en-US" sz="1800" dirty="0" smtClean="0"/>
              <a:t>in Italy: large emphasis on medical, as well </a:t>
            </a:r>
            <a:r>
              <a:rPr lang="en-US" sz="1800" dirty="0"/>
              <a:t>on </a:t>
            </a:r>
            <a:r>
              <a:rPr lang="en-US" sz="1800" dirty="0" smtClean="0"/>
              <a:t>ethics → ethics </a:t>
            </a:r>
            <a:r>
              <a:rPr lang="en-US" sz="1800" dirty="0"/>
              <a:t>as basis of RP and </a:t>
            </a:r>
            <a:r>
              <a:rPr lang="en-US" sz="1800" dirty="0" smtClean="0"/>
              <a:t>as </a:t>
            </a:r>
            <a:r>
              <a:rPr lang="en-US" sz="1800" dirty="0"/>
              <a:t>basis for </a:t>
            </a:r>
            <a:r>
              <a:rPr lang="en-US" sz="1800" dirty="0" smtClean="0"/>
              <a:t>communication</a:t>
            </a:r>
          </a:p>
          <a:p>
            <a:r>
              <a:rPr lang="en-US" sz="2200" dirty="0" smtClean="0">
                <a:solidFill>
                  <a:srgbClr val="FFC000"/>
                </a:solidFill>
              </a:rPr>
              <a:t>for </a:t>
            </a:r>
            <a:r>
              <a:rPr lang="en-US" sz="2200" dirty="0">
                <a:solidFill>
                  <a:srgbClr val="FFC000"/>
                </a:solidFill>
              </a:rPr>
              <a:t>general public</a:t>
            </a:r>
            <a:endParaRPr lang="en-US" sz="2200" dirty="0"/>
          </a:p>
          <a:p>
            <a:pPr lvl="1">
              <a:buFont typeface="Wingdings" panose="05000000000000000000" pitchFamily="2" charset="2"/>
              <a:buChar char="ü"/>
            </a:pPr>
            <a:r>
              <a:rPr lang="en-US" sz="1800" dirty="0" smtClean="0"/>
              <a:t>web-page </a:t>
            </a:r>
            <a:r>
              <a:rPr lang="en-US" sz="1800" dirty="0"/>
              <a:t>for visitors to ask questions → </a:t>
            </a:r>
            <a:r>
              <a:rPr lang="en-US" sz="1800" dirty="0" smtClean="0"/>
              <a:t>little used in Belgium, in Spain more widely used, especially for medical issues</a:t>
            </a:r>
            <a:endParaRPr lang="en-US" sz="1800" dirty="0"/>
          </a:p>
          <a:p>
            <a:pPr lvl="1">
              <a:buFont typeface="Wingdings" panose="05000000000000000000" pitchFamily="2" charset="2"/>
              <a:buChar char="ü"/>
            </a:pPr>
            <a:r>
              <a:rPr lang="en-US" sz="1800" dirty="0" smtClean="0"/>
              <a:t>also in Italy: a significant </a:t>
            </a:r>
            <a:r>
              <a:rPr lang="en-US" sz="1800" dirty="0"/>
              <a:t>attention to the aspect of medical </a:t>
            </a:r>
            <a:r>
              <a:rPr lang="en-US" sz="1800" dirty="0" smtClean="0"/>
              <a:t>exposure → they provide small </a:t>
            </a:r>
            <a:r>
              <a:rPr lang="en-US" sz="1800" dirty="0"/>
              <a:t>booklets in very basic language for medical </a:t>
            </a:r>
            <a:r>
              <a:rPr lang="en-US" sz="1800" dirty="0" smtClean="0"/>
              <a:t>risk</a:t>
            </a:r>
          </a:p>
          <a:p>
            <a:pPr lvl="1">
              <a:buFont typeface="Wingdings" panose="05000000000000000000" pitchFamily="2" charset="2"/>
              <a:buChar char="ü"/>
            </a:pPr>
            <a:r>
              <a:rPr lang="en-US" sz="1800" dirty="0" smtClean="0"/>
              <a:t>Italy</a:t>
            </a:r>
            <a:r>
              <a:rPr lang="en-US" sz="1800" dirty="0"/>
              <a:t>: </a:t>
            </a:r>
            <a:r>
              <a:rPr lang="en-US" sz="1800" dirty="0" smtClean="0"/>
              <a:t>a </a:t>
            </a:r>
            <a:r>
              <a:rPr lang="en-US" sz="1800" dirty="0"/>
              <a:t>book to go to </a:t>
            </a:r>
            <a:r>
              <a:rPr lang="en-US" sz="1800" dirty="0" smtClean="0"/>
              <a:t>communities, to prepare stakeholders for emergency situations</a:t>
            </a:r>
          </a:p>
          <a:p>
            <a:pPr lvl="1">
              <a:buFont typeface="Wingdings" panose="05000000000000000000" pitchFamily="2" charset="2"/>
              <a:buChar char="ü"/>
            </a:pPr>
            <a:r>
              <a:rPr lang="en-US" sz="1800" dirty="0" smtClean="0"/>
              <a:t>UK has </a:t>
            </a:r>
            <a:r>
              <a:rPr lang="en-US" sz="1800" dirty="0"/>
              <a:t>a lot of educational </a:t>
            </a:r>
            <a:r>
              <a:rPr lang="en-US" sz="1800" dirty="0" smtClean="0"/>
              <a:t>and demonstration material for schoolchildren’s events and science fairs e.g. posters, all kinds of games, </a:t>
            </a:r>
            <a:r>
              <a:rPr lang="en-US" sz="1800" dirty="0" err="1" smtClean="0"/>
              <a:t>pencils,etc</a:t>
            </a:r>
            <a:r>
              <a:rPr lang="en-US" sz="1800" dirty="0" smtClean="0"/>
              <a:t>… to </a:t>
            </a:r>
            <a:r>
              <a:rPr lang="en-US" sz="1800" dirty="0"/>
              <a:t>let the children and parents get acquainted with radioprotection in a playful </a:t>
            </a:r>
            <a:r>
              <a:rPr lang="en-US" sz="1800" dirty="0" smtClean="0"/>
              <a:t>manner</a:t>
            </a:r>
          </a:p>
          <a:p>
            <a:pPr lvl="1">
              <a:buFont typeface="Wingdings" panose="05000000000000000000" pitchFamily="2" charset="2"/>
              <a:buChar char="ü"/>
            </a:pPr>
            <a:endParaRPr lang="en-US" sz="1800" dirty="0"/>
          </a:p>
        </p:txBody>
      </p:sp>
    </p:spTree>
    <p:extLst>
      <p:ext uri="{BB962C8B-B14F-4D97-AF65-F5344CB8AC3E}">
        <p14:creationId xmlns:p14="http://schemas.microsoft.com/office/powerpoint/2010/main" val="424463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78098"/>
          </a:xfrm>
        </p:spPr>
        <p:txBody>
          <a:bodyPr>
            <a:normAutofit/>
          </a:bodyPr>
          <a:lstStyle/>
          <a:p>
            <a:r>
              <a:rPr lang="en-GB" sz="4300" dirty="0" smtClean="0"/>
              <a:t>Panel discussion</a:t>
            </a:r>
            <a:endParaRPr lang="en-GB" sz="4300" dirty="0"/>
          </a:p>
        </p:txBody>
      </p:sp>
      <p:sp>
        <p:nvSpPr>
          <p:cNvPr id="3" name="Content Placeholder 2"/>
          <p:cNvSpPr>
            <a:spLocks noGrp="1"/>
          </p:cNvSpPr>
          <p:nvPr>
            <p:ph idx="1"/>
          </p:nvPr>
        </p:nvSpPr>
        <p:spPr>
          <a:xfrm>
            <a:off x="451569" y="997512"/>
            <a:ext cx="8229600" cy="1135344"/>
          </a:xfrm>
        </p:spPr>
        <p:txBody>
          <a:bodyPr>
            <a:normAutofit/>
          </a:bodyPr>
          <a:lstStyle/>
          <a:p>
            <a:pPr marL="0" lvl="0" indent="0" algn="ctr">
              <a:buNone/>
            </a:pPr>
            <a:r>
              <a:rPr lang="en-US" sz="2200" dirty="0" smtClean="0"/>
              <a:t>Due </a:t>
            </a:r>
            <a:r>
              <a:rPr lang="en-US" sz="2200" dirty="0"/>
              <a:t>to time constraints, </a:t>
            </a:r>
            <a:r>
              <a:rPr lang="en-US" sz="2200" dirty="0" smtClean="0"/>
              <a:t>the Q &amp; A-discussion with the participants, is replaced by asking the panel members to visualize the </a:t>
            </a:r>
            <a:r>
              <a:rPr lang="en-US" sz="2200" dirty="0"/>
              <a:t>need for improving </a:t>
            </a:r>
            <a:r>
              <a:rPr lang="en-US" sz="2200" dirty="0" smtClean="0"/>
              <a:t>communication. This is </a:t>
            </a:r>
            <a:r>
              <a:rPr lang="en-GB" sz="2200" dirty="0" smtClean="0"/>
              <a:t>moderated </a:t>
            </a:r>
            <a:r>
              <a:rPr lang="en-GB" sz="2200" dirty="0"/>
              <a:t>by Tanja </a:t>
            </a:r>
            <a:r>
              <a:rPr lang="en-GB" sz="2200" dirty="0" smtClean="0"/>
              <a:t>Perko.</a:t>
            </a:r>
          </a:p>
        </p:txBody>
      </p:sp>
      <p:sp>
        <p:nvSpPr>
          <p:cNvPr id="4" name="Rechthoek 3"/>
          <p:cNvSpPr/>
          <p:nvPr/>
        </p:nvSpPr>
        <p:spPr>
          <a:xfrm>
            <a:off x="451569" y="2204864"/>
            <a:ext cx="8496944" cy="1295868"/>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dirty="0" smtClean="0"/>
              <a:t>the </a:t>
            </a:r>
            <a:r>
              <a:rPr lang="en-US" dirty="0"/>
              <a:t>representatives of the associations </a:t>
            </a:r>
            <a:r>
              <a:rPr lang="en-US" dirty="0" smtClean="0"/>
              <a:t>have to </a:t>
            </a:r>
            <a:r>
              <a:rPr lang="en-US" dirty="0"/>
              <a:t>indicate </a:t>
            </a:r>
            <a:r>
              <a:rPr lang="en-US" dirty="0" smtClean="0"/>
              <a:t>how they would </a:t>
            </a:r>
            <a:r>
              <a:rPr lang="en-US" dirty="0"/>
              <a:t>position their current work in the area of ​​stakeholder </a:t>
            </a:r>
            <a:r>
              <a:rPr lang="en-US" dirty="0" smtClean="0"/>
              <a:t>communication</a:t>
            </a:r>
          </a:p>
          <a:p>
            <a:pPr marL="285750" lvl="0" indent="-285750">
              <a:lnSpc>
                <a:spcPct val="150000"/>
              </a:lnSpc>
              <a:buFont typeface="Arial" panose="020B0604020202020204" pitchFamily="34" charset="0"/>
              <a:buChar char="•"/>
            </a:pPr>
            <a:r>
              <a:rPr lang="en-US" dirty="0"/>
              <a:t>all representatives indicate that much improvement is needed, this through </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0803" y="4077072"/>
            <a:ext cx="4695870" cy="2636912"/>
          </a:xfrm>
          <a:prstGeom prst="rect">
            <a:avLst/>
          </a:prstGeom>
        </p:spPr>
      </p:pic>
      <p:sp>
        <p:nvSpPr>
          <p:cNvPr id="6" name="Rechthoek 5"/>
          <p:cNvSpPr/>
          <p:nvPr/>
        </p:nvSpPr>
        <p:spPr>
          <a:xfrm>
            <a:off x="451569" y="3440017"/>
            <a:ext cx="3760391" cy="3416320"/>
          </a:xfrm>
          <a:prstGeom prst="rect">
            <a:avLst/>
          </a:prstGeom>
        </p:spPr>
        <p:txBody>
          <a:bodyPr wrap="square">
            <a:spAutoFit/>
          </a:bodyPr>
          <a:lstStyle/>
          <a:p>
            <a:pPr marL="742950" lvl="1" indent="-285750">
              <a:lnSpc>
                <a:spcPct val="150000"/>
              </a:lnSpc>
              <a:buFont typeface="Wingdings" panose="05000000000000000000" pitchFamily="2" charset="2"/>
              <a:buChar char="ü"/>
            </a:pPr>
            <a:r>
              <a:rPr lang="en-US" dirty="0" smtClean="0"/>
              <a:t>government support</a:t>
            </a:r>
          </a:p>
          <a:p>
            <a:pPr marL="742950" lvl="1" indent="-285750">
              <a:lnSpc>
                <a:spcPct val="150000"/>
              </a:lnSpc>
              <a:buFont typeface="Wingdings" panose="05000000000000000000" pitchFamily="2" charset="2"/>
              <a:buChar char="ü"/>
            </a:pPr>
            <a:r>
              <a:rPr lang="en-US" dirty="0"/>
              <a:t>a</a:t>
            </a:r>
            <a:r>
              <a:rPr lang="en-US" dirty="0" smtClean="0"/>
              <a:t>n active </a:t>
            </a:r>
            <a:r>
              <a:rPr lang="en-US" dirty="0"/>
              <a:t>communication team within the </a:t>
            </a:r>
            <a:r>
              <a:rPr lang="en-US" dirty="0" smtClean="0"/>
              <a:t>national associations</a:t>
            </a:r>
          </a:p>
          <a:p>
            <a:pPr marL="742950" lvl="1" indent="-285750">
              <a:lnSpc>
                <a:spcPct val="150000"/>
              </a:lnSpc>
              <a:buFont typeface="Wingdings" panose="05000000000000000000" pitchFamily="2" charset="2"/>
              <a:buChar char="ü"/>
            </a:pPr>
            <a:r>
              <a:rPr lang="en-US" dirty="0"/>
              <a:t>f</a:t>
            </a:r>
            <a:r>
              <a:rPr lang="en-US" dirty="0" smtClean="0"/>
              <a:t>inancial support</a:t>
            </a:r>
          </a:p>
          <a:p>
            <a:pPr marL="285750" lvl="0" indent="-285750">
              <a:lnSpc>
                <a:spcPct val="150000"/>
              </a:lnSpc>
              <a:buFont typeface="Arial" panose="020B0604020202020204" pitchFamily="34" charset="0"/>
              <a:buChar char="•"/>
            </a:pPr>
            <a:r>
              <a:rPr lang="en-US" dirty="0"/>
              <a:t>f</a:t>
            </a:r>
            <a:r>
              <a:rPr lang="en-US" dirty="0" smtClean="0"/>
              <a:t>or sure, IRPA plays a pioneering role to </a:t>
            </a:r>
            <a:r>
              <a:rPr lang="en-US" dirty="0"/>
              <a:t>assist national associations in this </a:t>
            </a:r>
            <a:r>
              <a:rPr lang="en-US" dirty="0" smtClean="0"/>
              <a:t>perspective</a:t>
            </a:r>
            <a:endParaRPr lang="nl-BE" dirty="0">
              <a:solidFill>
                <a:srgbClr val="FFFF66"/>
              </a:solidFill>
            </a:endParaRPr>
          </a:p>
        </p:txBody>
      </p:sp>
    </p:spTree>
    <p:extLst>
      <p:ext uri="{BB962C8B-B14F-4D97-AF65-F5344CB8AC3E}">
        <p14:creationId xmlns:p14="http://schemas.microsoft.com/office/powerpoint/2010/main" val="408635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nl-BE" sz="4300" dirty="0"/>
              <a:t>P</a:t>
            </a:r>
            <a:r>
              <a:rPr lang="nl-BE" sz="4300" dirty="0" smtClean="0"/>
              <a:t>oints </a:t>
            </a:r>
            <a:r>
              <a:rPr lang="nl-BE" sz="4300" dirty="0"/>
              <a:t>of </a:t>
            </a:r>
            <a:r>
              <a:rPr lang="nl-BE" sz="4300" dirty="0" err="1" smtClean="0"/>
              <a:t>improvement</a:t>
            </a:r>
            <a:endParaRPr lang="en-GB" sz="4300" dirty="0"/>
          </a:p>
        </p:txBody>
      </p:sp>
      <p:sp>
        <p:nvSpPr>
          <p:cNvPr id="5" name="Rectangle 1"/>
          <p:cNvSpPr>
            <a:spLocks noChangeArrowheads="1"/>
          </p:cNvSpPr>
          <p:nvPr/>
        </p:nvSpPr>
        <p:spPr bwMode="auto">
          <a:xfrm>
            <a:off x="323528" y="6333479"/>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1</a:t>
            </a:r>
            <a:r>
              <a:rPr kumimoji="0" lang="en-US" altLang="nl-BE" sz="1600" b="0" i="0" u="none" strike="noStrike" cap="none" normalizeH="0" baseline="30000" dirty="0" smtClean="0">
                <a:ln>
                  <a:noFill/>
                </a:ln>
                <a:solidFill>
                  <a:schemeClr val="tx1"/>
                </a:solidFill>
                <a:effectLst/>
                <a:latin typeface="+mj-lt"/>
                <a:ea typeface="Calibri" panose="020F0502020204030204" pitchFamily="34" charset="0"/>
                <a:cs typeface="Times New Roman" panose="02020603050405020304" pitchFamily="18" charset="0"/>
              </a:rPr>
              <a:t>st</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IRPA Workshop on</a:t>
            </a:r>
            <a:r>
              <a:rPr kumimoji="0" lang="en-US" altLang="nl-BE" sz="1600" b="0" i="0" u="none" strike="noStrike" cap="none" normalizeH="0" dirty="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“Communication and public engagement of IRPA Societies”  </a:t>
            </a:r>
            <a:endParaRPr kumimoji="0" lang="en-US" altLang="nl-BE" sz="1600" b="0" i="0" u="none" strike="noStrike" cap="none" normalizeH="0" baseline="0" dirty="0" smtClean="0">
              <a:ln>
                <a:noFill/>
              </a:ln>
              <a:solidFill>
                <a:schemeClr val="tx1"/>
              </a:solidFill>
              <a:effectLst/>
              <a:latin typeface="+mj-lt"/>
            </a:endParaRPr>
          </a:p>
        </p:txBody>
      </p:sp>
      <p:sp>
        <p:nvSpPr>
          <p:cNvPr id="6" name="Content Placeholder 2"/>
          <p:cNvSpPr>
            <a:spLocks noGrp="1"/>
          </p:cNvSpPr>
          <p:nvPr>
            <p:ph idx="1"/>
          </p:nvPr>
        </p:nvSpPr>
        <p:spPr>
          <a:xfrm>
            <a:off x="493072" y="1172593"/>
            <a:ext cx="8496944" cy="5064719"/>
          </a:xfrm>
        </p:spPr>
        <p:txBody>
          <a:bodyPr>
            <a:noAutofit/>
          </a:bodyPr>
          <a:lstStyle/>
          <a:p>
            <a:pPr>
              <a:lnSpc>
                <a:spcPct val="150000"/>
              </a:lnSpc>
              <a:spcBef>
                <a:spcPts val="0"/>
              </a:spcBef>
            </a:pPr>
            <a:r>
              <a:rPr lang="en-US" sz="1800" dirty="0" smtClean="0"/>
              <a:t>Most associations are not financially independent, the resources come from membership fees, they have </a:t>
            </a:r>
            <a:r>
              <a:rPr lang="en-US" sz="1800" b="1" dirty="0" smtClean="0">
                <a:solidFill>
                  <a:srgbClr val="FFC000"/>
                </a:solidFill>
              </a:rPr>
              <a:t>no financial </a:t>
            </a:r>
            <a:r>
              <a:rPr lang="en-US" sz="1800" b="1" dirty="0">
                <a:solidFill>
                  <a:srgbClr val="FFC000"/>
                </a:solidFill>
              </a:rPr>
              <a:t>means </a:t>
            </a:r>
            <a:r>
              <a:rPr lang="en-US" sz="1800" dirty="0"/>
              <a:t>to start new communication </a:t>
            </a:r>
            <a:r>
              <a:rPr lang="en-US" sz="1800" dirty="0" smtClean="0"/>
              <a:t>channels, </a:t>
            </a:r>
            <a:r>
              <a:rPr lang="en-US" sz="1800" dirty="0"/>
              <a:t>specifically aimed at certain stakeholder </a:t>
            </a:r>
            <a:r>
              <a:rPr lang="en-US" sz="1800" dirty="0" smtClean="0"/>
              <a:t>groups </a:t>
            </a:r>
            <a:r>
              <a:rPr lang="en-US" sz="1800" dirty="0"/>
              <a:t>→ financial support needed</a:t>
            </a:r>
            <a:endParaRPr lang="nl-BE" sz="1800" dirty="0"/>
          </a:p>
          <a:p>
            <a:pPr>
              <a:lnSpc>
                <a:spcPct val="150000"/>
              </a:lnSpc>
              <a:spcBef>
                <a:spcPts val="0"/>
              </a:spcBef>
            </a:pPr>
            <a:r>
              <a:rPr lang="en-US" sz="1800" dirty="0" smtClean="0"/>
              <a:t>associations rely completely on </a:t>
            </a:r>
            <a:r>
              <a:rPr lang="en-US" sz="1800" b="1" dirty="0" smtClean="0">
                <a:solidFill>
                  <a:srgbClr val="FFC000"/>
                </a:solidFill>
              </a:rPr>
              <a:t>volunteers</a:t>
            </a:r>
            <a:r>
              <a:rPr lang="en-US" sz="1800" dirty="0" smtClean="0"/>
              <a:t> → time to put into the association is limited, in addition to their main activities </a:t>
            </a:r>
          </a:p>
          <a:p>
            <a:pPr>
              <a:lnSpc>
                <a:spcPct val="150000"/>
              </a:lnSpc>
              <a:spcBef>
                <a:spcPts val="0"/>
              </a:spcBef>
            </a:pPr>
            <a:r>
              <a:rPr lang="en-US" sz="1800" b="1" dirty="0" smtClean="0"/>
              <a:t>need for </a:t>
            </a:r>
            <a:r>
              <a:rPr lang="en-US" sz="1800" b="1" dirty="0" smtClean="0">
                <a:solidFill>
                  <a:srgbClr val="FFC000"/>
                </a:solidFill>
              </a:rPr>
              <a:t>training </a:t>
            </a:r>
            <a:r>
              <a:rPr lang="en-US" sz="1800" b="1" dirty="0">
                <a:solidFill>
                  <a:srgbClr val="FFC000"/>
                </a:solidFill>
              </a:rPr>
              <a:t>days </a:t>
            </a:r>
            <a:r>
              <a:rPr lang="en-US" sz="1800" dirty="0" smtClean="0"/>
              <a:t>on how </a:t>
            </a:r>
            <a:r>
              <a:rPr lang="en-US" sz="1800" dirty="0"/>
              <a:t>to better communicate </a:t>
            </a:r>
            <a:endParaRPr lang="en-US" sz="1800" dirty="0" smtClean="0"/>
          </a:p>
          <a:p>
            <a:pPr>
              <a:lnSpc>
                <a:spcPct val="150000"/>
              </a:lnSpc>
              <a:spcBef>
                <a:spcPts val="0"/>
              </a:spcBef>
            </a:pPr>
            <a:r>
              <a:rPr lang="en-US" sz="1800" b="1" dirty="0" smtClean="0"/>
              <a:t>need for </a:t>
            </a:r>
            <a:r>
              <a:rPr lang="en-US" sz="1800" b="1" dirty="0" smtClean="0">
                <a:solidFill>
                  <a:srgbClr val="FFC000"/>
                </a:solidFill>
              </a:rPr>
              <a:t>clear explanation </a:t>
            </a:r>
            <a:r>
              <a:rPr lang="en-US" sz="1800" dirty="0" smtClean="0"/>
              <a:t>on </a:t>
            </a:r>
            <a:r>
              <a:rPr lang="en-US" sz="1800" dirty="0" err="1" smtClean="0"/>
              <a:t>riskperception</a:t>
            </a:r>
            <a:endParaRPr lang="en-US" sz="1800" dirty="0" smtClean="0"/>
          </a:p>
          <a:p>
            <a:pPr>
              <a:lnSpc>
                <a:spcPct val="150000"/>
              </a:lnSpc>
              <a:spcBef>
                <a:spcPts val="0"/>
              </a:spcBef>
            </a:pPr>
            <a:r>
              <a:rPr lang="en-US" sz="1800" dirty="0"/>
              <a:t>focus on </a:t>
            </a:r>
            <a:r>
              <a:rPr lang="en-US" sz="1800" b="1" dirty="0">
                <a:solidFill>
                  <a:srgbClr val="FFC000"/>
                </a:solidFill>
              </a:rPr>
              <a:t>better visibility </a:t>
            </a:r>
            <a:r>
              <a:rPr lang="en-US" sz="1800" dirty="0"/>
              <a:t>for children and </a:t>
            </a:r>
            <a:r>
              <a:rPr lang="en-US" sz="1800" dirty="0" smtClean="0"/>
              <a:t>schools</a:t>
            </a:r>
          </a:p>
          <a:p>
            <a:pPr>
              <a:lnSpc>
                <a:spcPct val="150000"/>
              </a:lnSpc>
              <a:spcBef>
                <a:spcPts val="0"/>
              </a:spcBef>
            </a:pPr>
            <a:r>
              <a:rPr lang="en-US" sz="1800" dirty="0" smtClean="0"/>
              <a:t>web-page </a:t>
            </a:r>
            <a:r>
              <a:rPr lang="en-US" sz="1800" dirty="0"/>
              <a:t>for visitors to ask questions → </a:t>
            </a:r>
            <a:r>
              <a:rPr lang="en-US" sz="1800" dirty="0" smtClean="0"/>
              <a:t>too little used =&gt; increase </a:t>
            </a:r>
            <a:r>
              <a:rPr lang="en-US" sz="1800" dirty="0"/>
              <a:t>visibility </a:t>
            </a:r>
            <a:endParaRPr lang="en-US" sz="1800" dirty="0" smtClean="0"/>
          </a:p>
          <a:p>
            <a:pPr>
              <a:lnSpc>
                <a:spcPct val="150000"/>
              </a:lnSpc>
              <a:spcBef>
                <a:spcPts val="0"/>
              </a:spcBef>
            </a:pPr>
            <a:r>
              <a:rPr lang="en-US" sz="1800" dirty="0"/>
              <a:t>In emergency : how to prepare the difference part in preparedness. </a:t>
            </a:r>
            <a:r>
              <a:rPr lang="en-US" sz="1800" dirty="0" err="1"/>
              <a:t>Pepared</a:t>
            </a:r>
            <a:r>
              <a:rPr lang="en-US" sz="1800" dirty="0"/>
              <a:t> a book to go to </a:t>
            </a:r>
            <a:r>
              <a:rPr lang="en-US" sz="1800" dirty="0" smtClean="0"/>
              <a:t>communities </a:t>
            </a:r>
          </a:p>
          <a:p>
            <a:pPr>
              <a:lnSpc>
                <a:spcPct val="150000"/>
              </a:lnSpc>
              <a:spcBef>
                <a:spcPts val="0"/>
              </a:spcBef>
            </a:pPr>
            <a:r>
              <a:rPr lang="nl-BE" altLang="nl-BE" sz="1800" dirty="0" smtClean="0"/>
              <a:t>development of </a:t>
            </a:r>
            <a:r>
              <a:rPr lang="nl-BE" altLang="nl-BE" sz="1800" b="1" dirty="0" err="1" smtClean="0">
                <a:solidFill>
                  <a:srgbClr val="FFC000"/>
                </a:solidFill>
              </a:rPr>
              <a:t>adapted</a:t>
            </a:r>
            <a:r>
              <a:rPr lang="nl-BE" altLang="nl-BE" sz="1800" b="1" dirty="0" smtClean="0">
                <a:solidFill>
                  <a:srgbClr val="FFC000"/>
                </a:solidFill>
              </a:rPr>
              <a:t> </a:t>
            </a:r>
            <a:r>
              <a:rPr lang="nl-BE" altLang="nl-BE" sz="1800" b="1" dirty="0" err="1">
                <a:solidFill>
                  <a:srgbClr val="FFC000"/>
                </a:solidFill>
              </a:rPr>
              <a:t>forms</a:t>
            </a:r>
            <a:r>
              <a:rPr lang="nl-BE" altLang="nl-BE" sz="1800" b="1" dirty="0">
                <a:solidFill>
                  <a:srgbClr val="FFC000"/>
                </a:solidFill>
              </a:rPr>
              <a:t> of </a:t>
            </a:r>
            <a:r>
              <a:rPr lang="nl-BE" altLang="nl-BE" sz="1800" b="1" dirty="0" err="1" smtClean="0">
                <a:solidFill>
                  <a:srgbClr val="FFC000"/>
                </a:solidFill>
              </a:rPr>
              <a:t>communication</a:t>
            </a:r>
            <a:endParaRPr lang="nl-BE" altLang="nl-BE" sz="1800" b="1" dirty="0">
              <a:solidFill>
                <a:srgbClr val="FFC000"/>
              </a:solidFill>
            </a:endParaRPr>
          </a:p>
          <a:p>
            <a:pPr>
              <a:lnSpc>
                <a:spcPct val="150000"/>
              </a:lnSpc>
              <a:spcBef>
                <a:spcPts val="0"/>
              </a:spcBef>
            </a:pPr>
            <a:endParaRPr lang="nl-BE" sz="1800" dirty="0" smtClean="0"/>
          </a:p>
        </p:txBody>
      </p:sp>
    </p:spTree>
    <p:extLst>
      <p:ext uri="{BB962C8B-B14F-4D97-AF65-F5344CB8AC3E}">
        <p14:creationId xmlns:p14="http://schemas.microsoft.com/office/powerpoint/2010/main" val="541745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p:spPr>
        <p:txBody>
          <a:bodyPr>
            <a:normAutofit/>
          </a:bodyPr>
          <a:lstStyle/>
          <a:p>
            <a:r>
              <a:rPr lang="nl-BE" sz="4300" dirty="0" err="1" smtClean="0"/>
              <a:t>Unlimited</a:t>
            </a:r>
            <a:r>
              <a:rPr lang="nl-BE" sz="4300" dirty="0" smtClean="0"/>
              <a:t> </a:t>
            </a:r>
            <a:r>
              <a:rPr lang="nl-BE" sz="4300" dirty="0"/>
              <a:t>list </a:t>
            </a:r>
            <a:r>
              <a:rPr lang="nl-BE" sz="4300" dirty="0" smtClean="0"/>
              <a:t>of </a:t>
            </a:r>
            <a:r>
              <a:rPr lang="en-GB" sz="4300" dirty="0" smtClean="0"/>
              <a:t>d</a:t>
            </a:r>
            <a:r>
              <a:rPr lang="en-GB" sz="4300" dirty="0" smtClean="0"/>
              <a:t>iscussion issues</a:t>
            </a:r>
            <a:endParaRPr lang="en-GB" sz="4300" dirty="0"/>
          </a:p>
        </p:txBody>
      </p:sp>
      <p:sp>
        <p:nvSpPr>
          <p:cNvPr id="7" name="Rechthoek 6"/>
          <p:cNvSpPr/>
          <p:nvPr/>
        </p:nvSpPr>
        <p:spPr>
          <a:xfrm>
            <a:off x="323528" y="1360664"/>
            <a:ext cx="8352928" cy="4339650"/>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What is the role related to public information, communication and transparency of different associations towards the </a:t>
            </a:r>
            <a:r>
              <a:rPr lang="en-US" sz="2000" dirty="0" smtClean="0">
                <a:latin typeface="Calibri" panose="020F0502020204030204" pitchFamily="34" charset="0"/>
                <a:ea typeface="Calibri" panose="020F0502020204030204" pitchFamily="34" charset="0"/>
                <a:cs typeface="Times New Roman" panose="02020603050405020304" pitchFamily="18" charset="0"/>
              </a:rPr>
              <a:t>public</a:t>
            </a:r>
            <a:r>
              <a:rPr lang="en-US" sz="2000" dirty="0">
                <a:latin typeface="Calibri" panose="020F0502020204030204" pitchFamily="34" charset="0"/>
                <a:ea typeface="Calibri" panose="020F0502020204030204" pitchFamily="34" charset="0"/>
                <a:cs typeface="Times New Roman" panose="02020603050405020304" pitchFamily="18"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How to ensure recognition of associations as the stakeholder in radiation protection issues?</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What are challenges that associations are faced with and what are good practices in communication and stakeholder engagement?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How to share RP knowledge and how to put it in the best possible perspective for the </a:t>
            </a:r>
            <a:r>
              <a:rPr lang="en-US" sz="2000" dirty="0" smtClean="0">
                <a:latin typeface="Calibri" panose="020F0502020204030204" pitchFamily="34" charset="0"/>
                <a:ea typeface="Calibri" panose="020F0502020204030204" pitchFamily="34" charset="0"/>
                <a:cs typeface="Times New Roman" panose="02020603050405020304" pitchFamily="18" charset="0"/>
              </a:rPr>
              <a:t>public</a:t>
            </a:r>
            <a:r>
              <a:rPr lang="en-US" sz="2000" dirty="0">
                <a:latin typeface="Calibri" panose="020F0502020204030204" pitchFamily="34" charset="0"/>
                <a:ea typeface="Calibri" panose="020F0502020204030204" pitchFamily="34" charset="0"/>
                <a:cs typeface="Times New Roman" panose="02020603050405020304" pitchFamily="18"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Should the role of associations be limited to communication in a case of emergency event, to educate or/and to provide advice in public debates related to radiation risks and benefits that are currently very active in many countries? </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1"/>
          <p:cNvSpPr>
            <a:spLocks noChangeArrowheads="1"/>
          </p:cNvSpPr>
          <p:nvPr/>
        </p:nvSpPr>
        <p:spPr bwMode="auto">
          <a:xfrm>
            <a:off x="323528" y="6333479"/>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1</a:t>
            </a:r>
            <a:r>
              <a:rPr kumimoji="0" lang="en-US" altLang="nl-BE" sz="1600" b="0" i="0" u="none" strike="noStrike" cap="none" normalizeH="0" baseline="30000" dirty="0" smtClean="0">
                <a:ln>
                  <a:noFill/>
                </a:ln>
                <a:solidFill>
                  <a:schemeClr val="tx1"/>
                </a:solidFill>
                <a:effectLst/>
                <a:latin typeface="+mj-lt"/>
                <a:ea typeface="Calibri" panose="020F0502020204030204" pitchFamily="34" charset="0"/>
                <a:cs typeface="Times New Roman" panose="02020603050405020304" pitchFamily="18" charset="0"/>
              </a:rPr>
              <a:t>st</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IRPA Workshop on</a:t>
            </a:r>
            <a:r>
              <a:rPr kumimoji="0" lang="en-US" altLang="nl-BE" sz="1600" b="0" i="0" u="none" strike="noStrike" cap="none" normalizeH="0" dirty="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“Communication and public engagement of IRPA Societies”  </a:t>
            </a:r>
            <a:endParaRPr kumimoji="0" lang="en-US" altLang="nl-BE"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88798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51520" y="188640"/>
            <a:ext cx="8712968" cy="3096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800" dirty="0">
                <a:solidFill>
                  <a:srgbClr val="FFFF66"/>
                </a:solidFill>
                <a:latin typeface="+mj-lt"/>
              </a:rPr>
              <a:t>The first International Radiation Protection Association (IRPA) regional workshop on ‘</a:t>
            </a:r>
            <a:r>
              <a:rPr lang="en-US" sz="2800" b="1" dirty="0">
                <a:solidFill>
                  <a:srgbClr val="FFFF66"/>
                </a:solidFill>
                <a:latin typeface="+mj-lt"/>
              </a:rPr>
              <a:t>Communication and public engagement of IRPA Societies</a:t>
            </a:r>
            <a:r>
              <a:rPr lang="en-US" sz="2800" dirty="0">
                <a:solidFill>
                  <a:srgbClr val="FFFF66"/>
                </a:solidFill>
                <a:latin typeface="+mj-lt"/>
              </a:rPr>
              <a:t>’ </a:t>
            </a:r>
            <a:r>
              <a:rPr lang="en-US" sz="2800" dirty="0" smtClean="0">
                <a:solidFill>
                  <a:srgbClr val="FFFF66"/>
                </a:solidFill>
                <a:latin typeface="+mj-lt"/>
              </a:rPr>
              <a:t>to </a:t>
            </a:r>
            <a:r>
              <a:rPr lang="en-US" sz="2800" dirty="0">
                <a:solidFill>
                  <a:srgbClr val="FFFF66"/>
                </a:solidFill>
                <a:latin typeface="+mj-lt"/>
              </a:rPr>
              <a:t>collect good practices, explore ideas and identify needs for inclusion in </a:t>
            </a:r>
            <a:r>
              <a:rPr lang="en-US" sz="2800" dirty="0" smtClean="0">
                <a:solidFill>
                  <a:srgbClr val="FFFF66"/>
                </a:solidFill>
                <a:latin typeface="+mj-lt"/>
              </a:rPr>
              <a:t>the </a:t>
            </a:r>
          </a:p>
          <a:p>
            <a:pPr algn="ctr"/>
            <a:r>
              <a:rPr lang="en-US" sz="2800" dirty="0" smtClean="0">
                <a:solidFill>
                  <a:srgbClr val="FFFF66"/>
                </a:solidFill>
                <a:latin typeface="+mj-lt"/>
              </a:rPr>
              <a:t>‘</a:t>
            </a:r>
            <a:r>
              <a:rPr lang="en-US" sz="2800" i="1" dirty="0">
                <a:solidFill>
                  <a:srgbClr val="FFFF66"/>
                </a:solidFill>
                <a:latin typeface="+mj-lt"/>
              </a:rPr>
              <a:t>IRPA guiding principles for communicating and engagement with the public</a:t>
            </a:r>
            <a:r>
              <a:rPr lang="en-US" sz="2800" dirty="0" smtClean="0">
                <a:solidFill>
                  <a:srgbClr val="FFFF66"/>
                </a:solidFill>
                <a:latin typeface="+mj-lt"/>
              </a:rPr>
              <a:t>.’ </a:t>
            </a:r>
          </a:p>
          <a:p>
            <a:pPr algn="ctr"/>
            <a:r>
              <a:rPr lang="en-US" sz="2800" b="1" dirty="0" smtClean="0">
                <a:solidFill>
                  <a:srgbClr val="FFC000"/>
                </a:solidFill>
              </a:rPr>
              <a:t>@ </a:t>
            </a:r>
            <a:r>
              <a:rPr lang="en-US" sz="2800" b="1" dirty="0">
                <a:solidFill>
                  <a:srgbClr val="FFC000"/>
                </a:solidFill>
              </a:rPr>
              <a:t>RICOMET </a:t>
            </a:r>
            <a:r>
              <a:rPr lang="en-US" sz="2800" b="1" dirty="0" smtClean="0">
                <a:solidFill>
                  <a:srgbClr val="FFC000"/>
                </a:solidFill>
              </a:rPr>
              <a:t>2018 - Antwerp</a:t>
            </a:r>
            <a:r>
              <a:rPr lang="en-US" sz="2800" b="1" dirty="0">
                <a:solidFill>
                  <a:srgbClr val="FFC000"/>
                </a:solidFill>
              </a:rPr>
              <a:t>, Belgium</a:t>
            </a:r>
            <a:endParaRPr lang="nl-BE" sz="2800" dirty="0">
              <a:solidFill>
                <a:srgbClr val="FFC000"/>
              </a:solidFill>
              <a:latin typeface="+mj-lt"/>
            </a:endParaRPr>
          </a:p>
        </p:txBody>
      </p:sp>
      <p:sp>
        <p:nvSpPr>
          <p:cNvPr id="4" name="Rectangle 1"/>
          <p:cNvSpPr>
            <a:spLocks noChangeArrowheads="1"/>
          </p:cNvSpPr>
          <p:nvPr/>
        </p:nvSpPr>
        <p:spPr bwMode="auto">
          <a:xfrm>
            <a:off x="323528" y="6333479"/>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1</a:t>
            </a:r>
            <a:r>
              <a:rPr kumimoji="0" lang="en-US" altLang="nl-BE" sz="1600" b="0" i="0" u="none" strike="noStrike" cap="none" normalizeH="0" baseline="30000" dirty="0" smtClean="0">
                <a:ln>
                  <a:noFill/>
                </a:ln>
                <a:solidFill>
                  <a:schemeClr val="tx1"/>
                </a:solidFill>
                <a:effectLst/>
                <a:latin typeface="+mj-lt"/>
                <a:ea typeface="Calibri" panose="020F0502020204030204" pitchFamily="34" charset="0"/>
                <a:cs typeface="Times New Roman" panose="02020603050405020304" pitchFamily="18" charset="0"/>
              </a:rPr>
              <a:t>st</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IRPA Workshop on</a:t>
            </a:r>
            <a:r>
              <a:rPr kumimoji="0" lang="en-US" altLang="nl-BE" sz="1600" b="0" i="0" u="none" strike="noStrike" cap="none" normalizeH="0" dirty="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“Communication and public engagement of IRPA Societies”  </a:t>
            </a:r>
            <a:endParaRPr kumimoji="0" lang="en-US" altLang="nl-BE" sz="1600" b="0" i="0" u="none" strike="noStrike" cap="none" normalizeH="0" baseline="0" dirty="0" smtClean="0">
              <a:ln>
                <a:noFill/>
              </a:ln>
              <a:solidFill>
                <a:schemeClr val="tx1"/>
              </a:solidFill>
              <a:effectLst/>
              <a:latin typeface="+mj-lt"/>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9654" y="3453934"/>
            <a:ext cx="4956700" cy="2783378"/>
          </a:xfrm>
          <a:prstGeom prst="rect">
            <a:avLst/>
          </a:prstGeom>
        </p:spPr>
      </p:pic>
    </p:spTree>
    <p:extLst>
      <p:ext uri="{BB962C8B-B14F-4D97-AF65-F5344CB8AC3E}">
        <p14:creationId xmlns:p14="http://schemas.microsoft.com/office/powerpoint/2010/main" val="318154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34880" cy="1143000"/>
          </a:xfrm>
        </p:spPr>
        <p:txBody>
          <a:bodyPr>
            <a:normAutofit/>
          </a:bodyPr>
          <a:lstStyle/>
          <a:p>
            <a:r>
              <a:rPr lang="en-GB" sz="4300" dirty="0"/>
              <a:t>Workshop Program</a:t>
            </a:r>
          </a:p>
        </p:txBody>
      </p:sp>
      <p:sp>
        <p:nvSpPr>
          <p:cNvPr id="3" name="Content Placeholder 2"/>
          <p:cNvSpPr>
            <a:spLocks noGrp="1"/>
          </p:cNvSpPr>
          <p:nvPr>
            <p:ph idx="1"/>
          </p:nvPr>
        </p:nvSpPr>
        <p:spPr>
          <a:xfrm>
            <a:off x="107504" y="2265144"/>
            <a:ext cx="8856984" cy="3828151"/>
          </a:xfrm>
        </p:spPr>
        <p:txBody>
          <a:bodyPr>
            <a:noAutofit/>
          </a:bodyPr>
          <a:lstStyle/>
          <a:p>
            <a:pPr lvl="1"/>
            <a:r>
              <a:rPr lang="en-GB" sz="2200" dirty="0" smtClean="0">
                <a:solidFill>
                  <a:srgbClr val="FFFF66"/>
                </a:solidFill>
              </a:rPr>
              <a:t>Welcome </a:t>
            </a:r>
            <a:r>
              <a:rPr lang="en-GB" sz="2200" dirty="0" smtClean="0">
                <a:solidFill>
                  <a:srgbClr val="FFFF66"/>
                </a:solidFill>
              </a:rPr>
              <a:t>by </a:t>
            </a:r>
            <a:r>
              <a:rPr lang="en-GB" sz="2200" dirty="0" smtClean="0">
                <a:solidFill>
                  <a:srgbClr val="FFFF66"/>
                </a:solidFill>
              </a:rPr>
              <a:t>BVS-ABR </a:t>
            </a:r>
            <a:r>
              <a:rPr lang="en-GB" sz="2200" dirty="0">
                <a:solidFill>
                  <a:srgbClr val="FFFF66"/>
                </a:solidFill>
              </a:rPr>
              <a:t>President, Michel </a:t>
            </a:r>
            <a:r>
              <a:rPr lang="en-GB" sz="2200" dirty="0" smtClean="0">
                <a:solidFill>
                  <a:srgbClr val="FFFF66"/>
                </a:solidFill>
              </a:rPr>
              <a:t>Sonck</a:t>
            </a:r>
            <a:endParaRPr lang="nl-BE" sz="2200" dirty="0">
              <a:ea typeface="Calibri" panose="020F0502020204030204" pitchFamily="34" charset="0"/>
            </a:endParaRPr>
          </a:p>
          <a:p>
            <a:pPr lvl="1"/>
            <a:r>
              <a:rPr lang="en-GB" sz="2200" dirty="0" smtClean="0">
                <a:solidFill>
                  <a:srgbClr val="FFC000"/>
                </a:solidFill>
              </a:rPr>
              <a:t>Key note speech of Hiroko Yoshida-Ohuchi, President Technical Group on Public Understanding – IRPA</a:t>
            </a:r>
            <a:endParaRPr lang="en-GB" sz="2200" dirty="0">
              <a:solidFill>
                <a:srgbClr val="FFC000"/>
              </a:solidFill>
            </a:endParaRPr>
          </a:p>
          <a:p>
            <a:pPr lvl="1"/>
            <a:r>
              <a:rPr lang="en-GB" sz="2200" dirty="0" smtClean="0">
                <a:solidFill>
                  <a:srgbClr val="FFFF66"/>
                </a:solidFill>
              </a:rPr>
              <a:t>Overview IRPA Workshop @ IRPA 2018 in The Hague, </a:t>
            </a:r>
            <a:r>
              <a:rPr lang="en-GB" sz="2200" dirty="0">
                <a:solidFill>
                  <a:srgbClr val="FFFF66"/>
                </a:solidFill>
              </a:rPr>
              <a:t>J</a:t>
            </a:r>
            <a:r>
              <a:rPr lang="en-GB" sz="2200" dirty="0" smtClean="0">
                <a:solidFill>
                  <a:srgbClr val="FFFF66"/>
                </a:solidFill>
              </a:rPr>
              <a:t>une 4-8 by Roger Coates, IRPA President</a:t>
            </a:r>
          </a:p>
          <a:p>
            <a:pPr lvl="1"/>
            <a:r>
              <a:rPr lang="en-GB" sz="2200" dirty="0" smtClean="0">
                <a:solidFill>
                  <a:srgbClr val="FFC000"/>
                </a:solidFill>
              </a:rPr>
              <a:t>Panel presentation of different current national practices by national Radioprotection Associations from the Netherlands, Italy, UK, Spain and Belgium</a:t>
            </a:r>
            <a:endParaRPr lang="en-GB" sz="2200" dirty="0" smtClean="0">
              <a:solidFill>
                <a:srgbClr val="FFFF66"/>
              </a:solidFill>
            </a:endParaRPr>
          </a:p>
          <a:p>
            <a:pPr lvl="1"/>
            <a:r>
              <a:rPr lang="en-US" sz="2200" dirty="0" smtClean="0">
                <a:solidFill>
                  <a:srgbClr val="FFFF66"/>
                </a:solidFill>
              </a:rPr>
              <a:t>Visualization through </a:t>
            </a:r>
            <a:r>
              <a:rPr lang="en-US" sz="2200" dirty="0">
                <a:solidFill>
                  <a:srgbClr val="FFFF66"/>
                </a:solidFill>
              </a:rPr>
              <a:t>question and image </a:t>
            </a:r>
            <a:r>
              <a:rPr lang="en-US" sz="2200" dirty="0" smtClean="0">
                <a:solidFill>
                  <a:srgbClr val="FFFF66"/>
                </a:solidFill>
              </a:rPr>
              <a:t>of </a:t>
            </a:r>
            <a:r>
              <a:rPr lang="en-US" sz="2200" dirty="0" smtClean="0">
                <a:solidFill>
                  <a:srgbClr val="FFFF66"/>
                </a:solidFill>
              </a:rPr>
              <a:t>the </a:t>
            </a:r>
            <a:r>
              <a:rPr lang="en-US" sz="2200" dirty="0">
                <a:solidFill>
                  <a:srgbClr val="FFFF66"/>
                </a:solidFill>
              </a:rPr>
              <a:t>need for </a:t>
            </a:r>
            <a:r>
              <a:rPr lang="en-US" sz="2200" dirty="0" smtClean="0">
                <a:solidFill>
                  <a:srgbClr val="FFFF66"/>
                </a:solidFill>
              </a:rPr>
              <a:t>improving communication, </a:t>
            </a:r>
            <a:r>
              <a:rPr lang="en-GB" sz="2200" dirty="0">
                <a:solidFill>
                  <a:srgbClr val="FFFF66"/>
                </a:solidFill>
              </a:rPr>
              <a:t>moderated by Tanja Perko</a:t>
            </a:r>
          </a:p>
        </p:txBody>
      </p:sp>
      <p:sp>
        <p:nvSpPr>
          <p:cNvPr id="5" name="Rectangle 1"/>
          <p:cNvSpPr>
            <a:spLocks noChangeArrowheads="1"/>
          </p:cNvSpPr>
          <p:nvPr/>
        </p:nvSpPr>
        <p:spPr bwMode="auto">
          <a:xfrm>
            <a:off x="323528" y="6333479"/>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1</a:t>
            </a:r>
            <a:r>
              <a:rPr kumimoji="0" lang="en-US" altLang="nl-BE" sz="1600" b="0" i="0" u="none" strike="noStrike" cap="none" normalizeH="0" baseline="30000" dirty="0" smtClean="0">
                <a:ln>
                  <a:noFill/>
                </a:ln>
                <a:solidFill>
                  <a:schemeClr val="tx1"/>
                </a:solidFill>
                <a:effectLst/>
                <a:latin typeface="+mj-lt"/>
                <a:ea typeface="Calibri" panose="020F0502020204030204" pitchFamily="34" charset="0"/>
                <a:cs typeface="Times New Roman" panose="02020603050405020304" pitchFamily="18" charset="0"/>
              </a:rPr>
              <a:t>st</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IRPA Workshop on</a:t>
            </a:r>
            <a:r>
              <a:rPr kumimoji="0" lang="en-US" altLang="nl-BE" sz="1600" b="0" i="0" u="none" strike="noStrike" cap="none" normalizeH="0" dirty="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“Communication and public engagement of IRPA Societies”  </a:t>
            </a:r>
            <a:endParaRPr kumimoji="0" lang="en-US" altLang="nl-BE" sz="1600" b="0" i="0" u="none" strike="noStrike" cap="none" normalizeH="0" baseline="0" dirty="0" smtClean="0">
              <a:ln>
                <a:noFill/>
              </a:ln>
              <a:solidFill>
                <a:schemeClr val="tx1"/>
              </a:solidFill>
              <a:effectLst/>
              <a:latin typeface="+mj-lt"/>
            </a:endParaRP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90044"/>
            <a:ext cx="3766117" cy="2114820"/>
          </a:xfrm>
          <a:prstGeom prst="rect">
            <a:avLst/>
          </a:prstGeom>
        </p:spPr>
      </p:pic>
      <p:sp>
        <p:nvSpPr>
          <p:cNvPr id="7" name="Content Placeholder 2"/>
          <p:cNvSpPr txBox="1">
            <a:spLocks/>
          </p:cNvSpPr>
          <p:nvPr/>
        </p:nvSpPr>
        <p:spPr>
          <a:xfrm>
            <a:off x="107504" y="1206722"/>
            <a:ext cx="4937383" cy="9261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GB" sz="2200" dirty="0" smtClean="0">
                <a:solidFill>
                  <a:srgbClr val="FFFF66"/>
                </a:solidFill>
              </a:rPr>
              <a:t>Chair’s welcome and introduction of the program and the panel, Michel Ceuppens</a:t>
            </a:r>
            <a:endParaRPr lang="en-GB" sz="2200" dirty="0">
              <a:solidFill>
                <a:srgbClr val="FFFF66"/>
              </a:solidFill>
            </a:endParaRPr>
          </a:p>
        </p:txBody>
      </p:sp>
    </p:spTree>
    <p:extLst>
      <p:ext uri="{BB962C8B-B14F-4D97-AF65-F5344CB8AC3E}">
        <p14:creationId xmlns:p14="http://schemas.microsoft.com/office/powerpoint/2010/main" val="3841286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300" dirty="0" smtClean="0"/>
              <a:t>To start with, some considerations</a:t>
            </a:r>
            <a:endParaRPr lang="en-GB" sz="4300" dirty="0"/>
          </a:p>
        </p:txBody>
      </p:sp>
      <p:sp>
        <p:nvSpPr>
          <p:cNvPr id="3" name="Content Placeholder 2"/>
          <p:cNvSpPr>
            <a:spLocks noGrp="1"/>
          </p:cNvSpPr>
          <p:nvPr>
            <p:ph idx="1"/>
          </p:nvPr>
        </p:nvSpPr>
        <p:spPr>
          <a:xfrm>
            <a:off x="107504" y="1340768"/>
            <a:ext cx="8784976" cy="4608512"/>
          </a:xfrm>
        </p:spPr>
        <p:txBody>
          <a:bodyPr>
            <a:noAutofit/>
          </a:bodyPr>
          <a:lstStyle/>
          <a:p>
            <a:pPr lvl="1"/>
            <a:r>
              <a:rPr lang="en-GB" sz="2200" dirty="0" smtClean="0"/>
              <a:t>b</a:t>
            </a:r>
            <a:r>
              <a:rPr lang="en-GB" sz="2200" dirty="0" smtClean="0"/>
              <a:t>eware for </a:t>
            </a:r>
            <a:r>
              <a:rPr lang="en-GB" sz="2200" dirty="0" smtClean="0"/>
              <a:t>the </a:t>
            </a:r>
            <a:r>
              <a:rPr lang="nl-BE" sz="2200" dirty="0" err="1" smtClean="0"/>
              <a:t>interchangeably</a:t>
            </a:r>
            <a:r>
              <a:rPr lang="nl-BE" sz="2200" dirty="0" smtClean="0"/>
              <a:t> </a:t>
            </a:r>
            <a:r>
              <a:rPr lang="nl-BE" sz="2200" dirty="0" err="1" smtClean="0"/>
              <a:t>usage</a:t>
            </a:r>
            <a:r>
              <a:rPr lang="nl-BE" sz="2200" dirty="0" smtClean="0"/>
              <a:t> </a:t>
            </a:r>
            <a:r>
              <a:rPr lang="nl-BE" sz="2200" dirty="0" err="1" smtClean="0"/>
              <a:t>from</a:t>
            </a:r>
            <a:r>
              <a:rPr lang="nl-BE" sz="2200" dirty="0" smtClean="0"/>
              <a:t> </a:t>
            </a:r>
            <a:r>
              <a:rPr lang="nl-BE" sz="2200" dirty="0" err="1" smtClean="0"/>
              <a:t>the</a:t>
            </a:r>
            <a:r>
              <a:rPr lang="nl-BE" sz="2200" dirty="0" smtClean="0"/>
              <a:t> </a:t>
            </a:r>
            <a:r>
              <a:rPr lang="en-GB" sz="2200" dirty="0" smtClean="0"/>
              <a:t>terms </a:t>
            </a:r>
            <a:r>
              <a:rPr lang="en-GB" sz="2200" b="1" dirty="0" smtClean="0">
                <a:solidFill>
                  <a:srgbClr val="FFFF66"/>
                </a:solidFill>
              </a:rPr>
              <a:t>society</a:t>
            </a:r>
            <a:r>
              <a:rPr lang="en-GB" sz="2200" dirty="0" smtClean="0">
                <a:solidFill>
                  <a:srgbClr val="FFFF66"/>
                </a:solidFill>
              </a:rPr>
              <a:t> and </a:t>
            </a:r>
            <a:r>
              <a:rPr lang="en-GB" sz="2200" b="1" dirty="0" smtClean="0">
                <a:solidFill>
                  <a:srgbClr val="FFFF66"/>
                </a:solidFill>
              </a:rPr>
              <a:t>association</a:t>
            </a:r>
          </a:p>
          <a:p>
            <a:pPr lvl="1"/>
            <a:endParaRPr lang="en-GB" sz="2200" dirty="0"/>
          </a:p>
          <a:p>
            <a:pPr lvl="1"/>
            <a:r>
              <a:rPr lang="en-GB" sz="2200" dirty="0" smtClean="0"/>
              <a:t>BVS-ABR </a:t>
            </a:r>
            <a:r>
              <a:rPr lang="en-GB" sz="2200" dirty="0" smtClean="0"/>
              <a:t>President, </a:t>
            </a:r>
            <a:r>
              <a:rPr lang="en-GB" sz="2200" dirty="0"/>
              <a:t>Michel Sonck, expresses the need </a:t>
            </a:r>
            <a:r>
              <a:rPr lang="en-US" sz="2200" dirty="0" smtClean="0"/>
              <a:t>for </a:t>
            </a:r>
            <a:r>
              <a:rPr lang="en-US" sz="2200" b="1" dirty="0">
                <a:solidFill>
                  <a:srgbClr val="FFFF66"/>
                </a:solidFill>
              </a:rPr>
              <a:t>clear communication with </a:t>
            </a:r>
            <a:r>
              <a:rPr lang="en-US" sz="2200" b="1" dirty="0" smtClean="0">
                <a:solidFill>
                  <a:srgbClr val="FFFF66"/>
                </a:solidFill>
              </a:rPr>
              <a:t>ALL stakeholders!</a:t>
            </a:r>
          </a:p>
          <a:p>
            <a:pPr marL="457200" lvl="1" indent="0">
              <a:buNone/>
            </a:pPr>
            <a:r>
              <a:rPr lang="en-US" sz="2200" dirty="0" smtClean="0"/>
              <a:t>Communications is </a:t>
            </a:r>
            <a:r>
              <a:rPr lang="en-US" sz="2200" dirty="0" smtClean="0"/>
              <a:t>currently mainly </a:t>
            </a:r>
            <a:r>
              <a:rPr lang="en-US" sz="2200" dirty="0" smtClean="0"/>
              <a:t>aimed at experts and </a:t>
            </a:r>
            <a:r>
              <a:rPr lang="en-US" sz="2200" dirty="0"/>
              <a:t>to a very limited extent, suitable for a general public </a:t>
            </a:r>
            <a:r>
              <a:rPr lang="en-US" sz="2200" dirty="0" smtClean="0"/>
              <a:t>e.g. technical </a:t>
            </a:r>
            <a:r>
              <a:rPr lang="en-US" sz="2200" dirty="0"/>
              <a:t>terms and units such as effective </a:t>
            </a:r>
            <a:r>
              <a:rPr lang="en-US" sz="2200" dirty="0" smtClean="0"/>
              <a:t>or collective dose</a:t>
            </a:r>
            <a:r>
              <a:rPr lang="en-US" sz="2200" dirty="0"/>
              <a:t>, </a:t>
            </a:r>
            <a:r>
              <a:rPr lang="en-US" sz="2200" dirty="0" smtClean="0"/>
              <a:t>(man)-</a:t>
            </a:r>
            <a:r>
              <a:rPr lang="en-US" sz="2200" dirty="0" err="1" smtClean="0"/>
              <a:t>sievert</a:t>
            </a:r>
            <a:r>
              <a:rPr lang="en-US" sz="2200" dirty="0" smtClean="0"/>
              <a:t>, etc.</a:t>
            </a:r>
            <a:r>
              <a:rPr lang="en-US" sz="2200" dirty="0"/>
              <a:t/>
            </a:r>
            <a:br>
              <a:rPr lang="en-US" sz="2200" dirty="0"/>
            </a:br>
            <a:endParaRPr lang="nl-BE" sz="2200" dirty="0" smtClean="0"/>
          </a:p>
          <a:p>
            <a:pPr marL="457200" lvl="1" indent="0">
              <a:buNone/>
            </a:pPr>
            <a:r>
              <a:rPr lang="nl-BE" altLang="nl-BE" sz="2200" dirty="0"/>
              <a:t>In order </a:t>
            </a:r>
            <a:r>
              <a:rPr lang="nl-BE" altLang="nl-BE" sz="2200" dirty="0" err="1"/>
              <a:t>to</a:t>
            </a:r>
            <a:r>
              <a:rPr lang="nl-BE" altLang="nl-BE" sz="2200" dirty="0"/>
              <a:t> open up </a:t>
            </a:r>
            <a:r>
              <a:rPr lang="nl-BE" altLang="nl-BE" sz="2200" dirty="0" err="1"/>
              <a:t>communication</a:t>
            </a:r>
            <a:r>
              <a:rPr lang="nl-BE" altLang="nl-BE" sz="2200" dirty="0"/>
              <a:t> </a:t>
            </a:r>
            <a:r>
              <a:rPr lang="nl-BE" altLang="nl-BE" sz="2200" dirty="0" err="1"/>
              <a:t>to</a:t>
            </a:r>
            <a:r>
              <a:rPr lang="nl-BE" altLang="nl-BE" sz="2200" dirty="0"/>
              <a:t> </a:t>
            </a:r>
            <a:r>
              <a:rPr lang="nl-BE" altLang="nl-BE" sz="2200" dirty="0" err="1"/>
              <a:t>specific</a:t>
            </a:r>
            <a:r>
              <a:rPr lang="nl-BE" altLang="nl-BE" sz="2200" dirty="0"/>
              <a:t> stakeholders, </a:t>
            </a:r>
            <a:r>
              <a:rPr lang="nl-BE" altLang="nl-BE" sz="2200" b="1" dirty="0" err="1">
                <a:solidFill>
                  <a:srgbClr val="FFFF66"/>
                </a:solidFill>
              </a:rPr>
              <a:t>adapted</a:t>
            </a:r>
            <a:r>
              <a:rPr lang="nl-BE" altLang="nl-BE" sz="2200" b="1" dirty="0">
                <a:solidFill>
                  <a:srgbClr val="FFFF66"/>
                </a:solidFill>
              </a:rPr>
              <a:t> </a:t>
            </a:r>
            <a:r>
              <a:rPr lang="nl-BE" altLang="nl-BE" sz="2200" b="1" dirty="0" err="1">
                <a:solidFill>
                  <a:srgbClr val="FFFF66"/>
                </a:solidFill>
              </a:rPr>
              <a:t>forms</a:t>
            </a:r>
            <a:r>
              <a:rPr lang="nl-BE" altLang="nl-BE" sz="2200" b="1" dirty="0">
                <a:solidFill>
                  <a:srgbClr val="FFFF66"/>
                </a:solidFill>
              </a:rPr>
              <a:t> of </a:t>
            </a:r>
            <a:r>
              <a:rPr lang="nl-BE" altLang="nl-BE" sz="2200" b="1" dirty="0" err="1">
                <a:solidFill>
                  <a:srgbClr val="FFFF66"/>
                </a:solidFill>
              </a:rPr>
              <a:t>communication</a:t>
            </a:r>
            <a:r>
              <a:rPr lang="nl-BE" altLang="nl-BE" sz="2200" b="1" dirty="0">
                <a:solidFill>
                  <a:srgbClr val="FFFF66"/>
                </a:solidFill>
              </a:rPr>
              <a:t> </a:t>
            </a:r>
            <a:r>
              <a:rPr lang="nl-BE" altLang="nl-BE" sz="2200" b="1" dirty="0" err="1">
                <a:solidFill>
                  <a:srgbClr val="FFFF66"/>
                </a:solidFill>
              </a:rPr>
              <a:t>need</a:t>
            </a:r>
            <a:r>
              <a:rPr lang="nl-BE" altLang="nl-BE" sz="2200" b="1" dirty="0">
                <a:solidFill>
                  <a:srgbClr val="FFFF66"/>
                </a:solidFill>
              </a:rPr>
              <a:t> </a:t>
            </a:r>
            <a:r>
              <a:rPr lang="nl-BE" altLang="nl-BE" sz="2200" b="1" dirty="0" err="1">
                <a:solidFill>
                  <a:srgbClr val="FFFF66"/>
                </a:solidFill>
              </a:rPr>
              <a:t>to</a:t>
            </a:r>
            <a:r>
              <a:rPr lang="nl-BE" altLang="nl-BE" sz="2200" b="1" dirty="0">
                <a:solidFill>
                  <a:srgbClr val="FFFF66"/>
                </a:solidFill>
              </a:rPr>
              <a:t> </a:t>
            </a:r>
            <a:r>
              <a:rPr lang="nl-BE" altLang="nl-BE" sz="2200" b="1" dirty="0" err="1">
                <a:solidFill>
                  <a:srgbClr val="FFFF66"/>
                </a:solidFill>
              </a:rPr>
              <a:t>be</a:t>
            </a:r>
            <a:r>
              <a:rPr lang="nl-BE" altLang="nl-BE" sz="2200" b="1" dirty="0">
                <a:solidFill>
                  <a:srgbClr val="FFFF66"/>
                </a:solidFill>
              </a:rPr>
              <a:t> </a:t>
            </a:r>
            <a:r>
              <a:rPr lang="nl-BE" altLang="nl-BE" sz="2200" b="1" dirty="0" err="1" smtClean="0">
                <a:solidFill>
                  <a:srgbClr val="FFFF66"/>
                </a:solidFill>
              </a:rPr>
              <a:t>developed</a:t>
            </a:r>
            <a:r>
              <a:rPr lang="nl-BE" altLang="nl-BE" sz="2200" dirty="0"/>
              <a:t>.</a:t>
            </a:r>
          </a:p>
        </p:txBody>
      </p:sp>
      <p:sp>
        <p:nvSpPr>
          <p:cNvPr id="5" name="Rectangle 1"/>
          <p:cNvSpPr>
            <a:spLocks noChangeArrowheads="1"/>
          </p:cNvSpPr>
          <p:nvPr/>
        </p:nvSpPr>
        <p:spPr bwMode="auto">
          <a:xfrm>
            <a:off x="323528" y="6333479"/>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1</a:t>
            </a:r>
            <a:r>
              <a:rPr kumimoji="0" lang="en-US" altLang="nl-BE" sz="1600" b="0" i="0" u="none" strike="noStrike" cap="none" normalizeH="0" baseline="30000" dirty="0" smtClean="0">
                <a:ln>
                  <a:noFill/>
                </a:ln>
                <a:solidFill>
                  <a:schemeClr val="tx1"/>
                </a:solidFill>
                <a:effectLst/>
                <a:latin typeface="+mj-lt"/>
                <a:ea typeface="Calibri" panose="020F0502020204030204" pitchFamily="34" charset="0"/>
                <a:cs typeface="Times New Roman" panose="02020603050405020304" pitchFamily="18" charset="0"/>
              </a:rPr>
              <a:t>st</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IRPA Workshop on</a:t>
            </a:r>
            <a:r>
              <a:rPr kumimoji="0" lang="en-US" altLang="nl-BE" sz="1600" b="0" i="0" u="none" strike="noStrike" cap="none" normalizeH="0" dirty="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“Communication and public engagement of IRPA Societies”  </a:t>
            </a:r>
            <a:endParaRPr kumimoji="0" lang="en-US" altLang="nl-BE"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390378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928992" cy="1373014"/>
          </a:xfrm>
        </p:spPr>
        <p:txBody>
          <a:bodyPr>
            <a:normAutofit fontScale="90000"/>
          </a:bodyPr>
          <a:lstStyle/>
          <a:p>
            <a:r>
              <a:rPr lang="en-GB" sz="3100" dirty="0" smtClean="0"/>
              <a:t>Hiroko </a:t>
            </a:r>
            <a:r>
              <a:rPr lang="en-GB" sz="3100" dirty="0" err="1" smtClean="0"/>
              <a:t>Yoshide</a:t>
            </a:r>
            <a:r>
              <a:rPr lang="en-GB" sz="3100" dirty="0" smtClean="0"/>
              <a:t>-Ohuchi</a:t>
            </a:r>
            <a:br>
              <a:rPr lang="en-GB" sz="3100" dirty="0" smtClean="0"/>
            </a:br>
            <a:r>
              <a:rPr lang="en-GB" sz="3100" dirty="0">
                <a:solidFill>
                  <a:srgbClr val="FFC000"/>
                </a:solidFill>
              </a:rPr>
              <a:t>President Technical Group on Public Understanding – </a:t>
            </a:r>
            <a:r>
              <a:rPr lang="en-GB" sz="3100" dirty="0" smtClean="0">
                <a:solidFill>
                  <a:srgbClr val="FFC000"/>
                </a:solidFill>
              </a:rPr>
              <a:t>IRPA</a:t>
            </a:r>
            <a:endParaRPr lang="en-GB" sz="4300" dirty="0"/>
          </a:p>
        </p:txBody>
      </p:sp>
      <p:sp>
        <p:nvSpPr>
          <p:cNvPr id="3" name="Content Placeholder 2"/>
          <p:cNvSpPr>
            <a:spLocks noGrp="1"/>
          </p:cNvSpPr>
          <p:nvPr>
            <p:ph idx="1"/>
          </p:nvPr>
        </p:nvSpPr>
        <p:spPr>
          <a:xfrm>
            <a:off x="467543" y="1340768"/>
            <a:ext cx="8624331" cy="792088"/>
          </a:xfrm>
        </p:spPr>
        <p:txBody>
          <a:bodyPr>
            <a:noAutofit/>
          </a:bodyPr>
          <a:lstStyle/>
          <a:p>
            <a:r>
              <a:rPr lang="en-US" sz="2200" dirty="0" smtClean="0"/>
              <a:t>IRPA </a:t>
            </a:r>
            <a:r>
              <a:rPr lang="en-US" sz="2200" dirty="0"/>
              <a:t>website </a:t>
            </a:r>
            <a:r>
              <a:rPr lang="en-US" sz="2200" dirty="0" smtClean="0"/>
              <a:t>provides </a:t>
            </a:r>
            <a:r>
              <a:rPr lang="en-US" sz="2200" dirty="0"/>
              <a:t>good </a:t>
            </a:r>
            <a:r>
              <a:rPr lang="en-US" sz="2200" dirty="0" err="1" smtClean="0"/>
              <a:t>practises</a:t>
            </a:r>
            <a:r>
              <a:rPr lang="en-US" sz="2200" dirty="0"/>
              <a:t> </a:t>
            </a:r>
            <a:r>
              <a:rPr lang="en-US" sz="2200" dirty="0" smtClean="0"/>
              <a:t>e.</a:t>
            </a:r>
            <a:r>
              <a:rPr lang="en-US" sz="2200" dirty="0" smtClean="0"/>
              <a:t>g. a glossary, a public </a:t>
            </a:r>
            <a:r>
              <a:rPr lang="en-US" sz="2200" dirty="0"/>
              <a:t>platform for </a:t>
            </a:r>
            <a:r>
              <a:rPr lang="en-US" sz="2200" dirty="0" err="1" smtClean="0"/>
              <a:t>communication,etc</a:t>
            </a:r>
            <a:r>
              <a:rPr lang="en-US" sz="2200" dirty="0" smtClean="0"/>
              <a:t>…</a:t>
            </a:r>
            <a:endParaRPr lang="nl-BE" sz="2200" dirty="0"/>
          </a:p>
        </p:txBody>
      </p:sp>
      <p:sp>
        <p:nvSpPr>
          <p:cNvPr id="5" name="Rectangle 1"/>
          <p:cNvSpPr>
            <a:spLocks noChangeArrowheads="1"/>
          </p:cNvSpPr>
          <p:nvPr/>
        </p:nvSpPr>
        <p:spPr bwMode="auto">
          <a:xfrm>
            <a:off x="323528" y="6333479"/>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1</a:t>
            </a:r>
            <a:r>
              <a:rPr kumimoji="0" lang="en-US" altLang="nl-BE" sz="1600" b="0" i="0" u="none" strike="noStrike" cap="none" normalizeH="0" baseline="30000" dirty="0" smtClean="0">
                <a:ln>
                  <a:noFill/>
                </a:ln>
                <a:solidFill>
                  <a:schemeClr val="tx1"/>
                </a:solidFill>
                <a:effectLst/>
                <a:latin typeface="+mj-lt"/>
                <a:ea typeface="Calibri" panose="020F0502020204030204" pitchFamily="34" charset="0"/>
                <a:cs typeface="Times New Roman" panose="02020603050405020304" pitchFamily="18" charset="0"/>
              </a:rPr>
              <a:t>st</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IRPA Workshop on</a:t>
            </a:r>
            <a:r>
              <a:rPr kumimoji="0" lang="en-US" altLang="nl-BE" sz="1600" b="0" i="0" u="none" strike="noStrike" cap="none" normalizeH="0" dirty="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“Communication and public engagement of IRPA Societies”  </a:t>
            </a:r>
            <a:endParaRPr kumimoji="0" lang="en-US" altLang="nl-BE" sz="1600" b="0" i="0" u="none" strike="noStrike" cap="none" normalizeH="0" baseline="0" dirty="0" smtClean="0">
              <a:ln>
                <a:noFill/>
              </a:ln>
              <a:solidFill>
                <a:schemeClr val="tx1"/>
              </a:solidFill>
              <a:effectLst/>
              <a:latin typeface="+mj-lt"/>
            </a:endParaRP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1916832"/>
            <a:ext cx="2329868" cy="4149080"/>
          </a:xfrm>
          <a:prstGeom prst="rect">
            <a:avLst/>
          </a:prstGeom>
        </p:spPr>
      </p:pic>
      <p:sp>
        <p:nvSpPr>
          <p:cNvPr id="7" name="Content Placeholder 2"/>
          <p:cNvSpPr txBox="1">
            <a:spLocks/>
          </p:cNvSpPr>
          <p:nvPr/>
        </p:nvSpPr>
        <p:spPr>
          <a:xfrm>
            <a:off x="467543" y="2060847"/>
            <a:ext cx="6120681" cy="42418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smtClean="0"/>
              <a:t>Aim of the TG is to support the Associated Societies and individual professionals to better understand the challenges of communication.</a:t>
            </a:r>
            <a:endParaRPr lang="nl-BE" sz="2200" dirty="0" smtClean="0"/>
          </a:p>
          <a:p>
            <a:r>
              <a:rPr lang="en-US" sz="2200" dirty="0" smtClean="0"/>
              <a:t>Objectives of the TG </a:t>
            </a:r>
            <a:endParaRPr lang="nl-BE" sz="2200" dirty="0" smtClean="0"/>
          </a:p>
          <a:p>
            <a:pPr lvl="1"/>
            <a:r>
              <a:rPr lang="en-US" sz="2200" dirty="0" smtClean="0"/>
              <a:t>update the IRPA webpage</a:t>
            </a:r>
            <a:endParaRPr lang="nl-BE" sz="2200" dirty="0" smtClean="0"/>
          </a:p>
          <a:p>
            <a:pPr lvl="1"/>
            <a:r>
              <a:rPr lang="en-US" sz="2200" dirty="0" smtClean="0"/>
              <a:t>Review of the existing literature and recommendations. TG wants to provide user friendly publications.</a:t>
            </a:r>
            <a:endParaRPr lang="nl-BE" sz="2200" dirty="0" smtClean="0"/>
          </a:p>
          <a:p>
            <a:pPr lvl="1"/>
            <a:r>
              <a:rPr lang="en-US" sz="2200" dirty="0" smtClean="0"/>
              <a:t>develop soft skills tools pack</a:t>
            </a:r>
          </a:p>
          <a:p>
            <a:pPr lvl="1"/>
            <a:r>
              <a:rPr lang="en-US" sz="2200" dirty="0" smtClean="0"/>
              <a:t>develop methodology and protocol to engage with IRPA</a:t>
            </a:r>
            <a:endParaRPr lang="en-GB" sz="2200" dirty="0">
              <a:solidFill>
                <a:srgbClr val="FFC000"/>
              </a:solidFill>
            </a:endParaRPr>
          </a:p>
        </p:txBody>
      </p:sp>
    </p:spTree>
    <p:extLst>
      <p:ext uri="{BB962C8B-B14F-4D97-AF65-F5344CB8AC3E}">
        <p14:creationId xmlns:p14="http://schemas.microsoft.com/office/powerpoint/2010/main" val="84862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928992" cy="1373014"/>
          </a:xfrm>
        </p:spPr>
        <p:txBody>
          <a:bodyPr>
            <a:normAutofit/>
          </a:bodyPr>
          <a:lstStyle/>
          <a:p>
            <a:r>
              <a:rPr lang="en-GB" sz="3100" dirty="0" smtClean="0"/>
              <a:t>Roger Coates</a:t>
            </a:r>
            <a:r>
              <a:rPr lang="en-GB" sz="3100" dirty="0" smtClean="0"/>
              <a:t/>
            </a:r>
            <a:br>
              <a:rPr lang="en-GB" sz="3100" dirty="0" smtClean="0"/>
            </a:br>
            <a:r>
              <a:rPr lang="en-GB" sz="3100" dirty="0" smtClean="0">
                <a:solidFill>
                  <a:srgbClr val="FFC000"/>
                </a:solidFill>
              </a:rPr>
              <a:t>IRPA President</a:t>
            </a:r>
            <a:endParaRPr lang="en-GB" sz="4300" dirty="0"/>
          </a:p>
        </p:txBody>
      </p:sp>
      <p:sp>
        <p:nvSpPr>
          <p:cNvPr id="3" name="Content Placeholder 2"/>
          <p:cNvSpPr>
            <a:spLocks noGrp="1"/>
          </p:cNvSpPr>
          <p:nvPr>
            <p:ph idx="1"/>
          </p:nvPr>
        </p:nvSpPr>
        <p:spPr>
          <a:xfrm>
            <a:off x="467544" y="1556792"/>
            <a:ext cx="5760640" cy="1656184"/>
          </a:xfrm>
        </p:spPr>
        <p:txBody>
          <a:bodyPr>
            <a:noAutofit/>
          </a:bodyPr>
          <a:lstStyle/>
          <a:p>
            <a:pPr marL="457200" lvl="1" indent="0" algn="ctr">
              <a:buNone/>
            </a:pPr>
            <a:r>
              <a:rPr lang="en-GB" sz="2200" dirty="0" smtClean="0">
                <a:solidFill>
                  <a:srgbClr val="FFFF66"/>
                </a:solidFill>
              </a:rPr>
              <a:t>Overview IRPA </a:t>
            </a:r>
            <a:r>
              <a:rPr lang="en-GB" sz="2200" dirty="0">
                <a:solidFill>
                  <a:srgbClr val="FFFF66"/>
                </a:solidFill>
              </a:rPr>
              <a:t>Workshop @ IRPA 2018 in The Hague, June </a:t>
            </a:r>
            <a:r>
              <a:rPr lang="en-GB" sz="2200" dirty="0" smtClean="0">
                <a:solidFill>
                  <a:srgbClr val="FFFF66"/>
                </a:solidFill>
              </a:rPr>
              <a:t>4-8</a:t>
            </a:r>
          </a:p>
          <a:p>
            <a:pPr marL="457200" lvl="1" indent="0" algn="ctr">
              <a:buNone/>
            </a:pPr>
            <a:endParaRPr lang="en-US" sz="2200" dirty="0" smtClean="0"/>
          </a:p>
          <a:p>
            <a:r>
              <a:rPr lang="en-US" sz="2200" dirty="0" smtClean="0"/>
              <a:t>50 à 60 participants</a:t>
            </a:r>
            <a:endParaRPr lang="nl-BE" sz="2200" dirty="0"/>
          </a:p>
        </p:txBody>
      </p:sp>
      <p:sp>
        <p:nvSpPr>
          <p:cNvPr id="5" name="Rectangle 1"/>
          <p:cNvSpPr>
            <a:spLocks noChangeArrowheads="1"/>
          </p:cNvSpPr>
          <p:nvPr/>
        </p:nvSpPr>
        <p:spPr bwMode="auto">
          <a:xfrm>
            <a:off x="323528" y="6302701"/>
            <a:ext cx="85689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nl-BE" sz="20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1</a:t>
            </a:r>
            <a:r>
              <a:rPr kumimoji="0" lang="en-US" altLang="nl-BE" sz="2000" b="0" i="0" u="none" strike="noStrike" cap="none" normalizeH="0" baseline="30000" dirty="0" smtClean="0">
                <a:ln>
                  <a:noFill/>
                </a:ln>
                <a:solidFill>
                  <a:schemeClr val="tx1"/>
                </a:solidFill>
                <a:effectLst/>
                <a:latin typeface="+mj-lt"/>
                <a:ea typeface="Calibri" panose="020F0502020204030204" pitchFamily="34" charset="0"/>
                <a:cs typeface="Times New Roman" panose="02020603050405020304" pitchFamily="18" charset="0"/>
              </a:rPr>
              <a:t>st</a:t>
            </a:r>
            <a:r>
              <a:rPr kumimoji="0" lang="en-US" altLang="nl-BE" sz="20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IRPA Workshop on</a:t>
            </a:r>
            <a:r>
              <a:rPr kumimoji="0" lang="en-US" altLang="nl-BE" sz="2000" b="0" i="0" u="none" strike="noStrike" cap="none" normalizeH="0" dirty="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nl-BE" sz="20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“Communication and public engagement of IRPA Societies”  </a:t>
            </a:r>
            <a:endParaRPr kumimoji="0" lang="en-US" altLang="nl-BE" sz="2000" b="0" i="0" u="none" strike="noStrike" cap="none" normalizeH="0" baseline="0" dirty="0" smtClean="0">
              <a:ln>
                <a:noFill/>
              </a:ln>
              <a:solidFill>
                <a:schemeClr val="tx1"/>
              </a:solidFill>
              <a:effectLst/>
              <a:latin typeface="+mj-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908119"/>
            <a:ext cx="404589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1872208" cy="3334069"/>
          </a:xfrm>
          <a:prstGeom prst="rect">
            <a:avLst/>
          </a:prstGeom>
        </p:spPr>
      </p:pic>
    </p:spTree>
    <p:extLst>
      <p:ext uri="{BB962C8B-B14F-4D97-AF65-F5344CB8AC3E}">
        <p14:creationId xmlns:p14="http://schemas.microsoft.com/office/powerpoint/2010/main" val="355003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6333479"/>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1</a:t>
            </a:r>
            <a:r>
              <a:rPr kumimoji="0" lang="en-US" altLang="nl-BE" sz="1600" b="0" i="0" u="none" strike="noStrike" cap="none" normalizeH="0" baseline="30000" dirty="0" smtClean="0">
                <a:ln>
                  <a:noFill/>
                </a:ln>
                <a:solidFill>
                  <a:schemeClr val="tx1"/>
                </a:solidFill>
                <a:effectLst/>
                <a:latin typeface="+mj-lt"/>
                <a:ea typeface="Calibri" panose="020F0502020204030204" pitchFamily="34" charset="0"/>
                <a:cs typeface="Times New Roman" panose="02020603050405020304" pitchFamily="18" charset="0"/>
              </a:rPr>
              <a:t>st</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IRPA Workshop on</a:t>
            </a:r>
            <a:r>
              <a:rPr kumimoji="0" lang="en-US" altLang="nl-BE" sz="1600" b="0" i="0" u="none" strike="noStrike" cap="none" normalizeH="0" dirty="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“Communication and public engagement of IRPA Societies”  </a:t>
            </a:r>
            <a:endParaRPr kumimoji="0" lang="en-US" altLang="nl-BE" sz="1600" b="0" i="0" u="none" strike="noStrike" cap="none" normalizeH="0" baseline="0" dirty="0" smtClean="0">
              <a:ln>
                <a:noFill/>
              </a:ln>
              <a:solidFill>
                <a:schemeClr val="tx1"/>
              </a:solidFill>
              <a:effectLst/>
              <a:latin typeface="+mj-lt"/>
            </a:endParaRPr>
          </a:p>
        </p:txBody>
      </p:sp>
      <p:sp>
        <p:nvSpPr>
          <p:cNvPr id="9" name="Content Placeholder 2"/>
          <p:cNvSpPr>
            <a:spLocks noGrp="1"/>
          </p:cNvSpPr>
          <p:nvPr>
            <p:ph idx="1"/>
          </p:nvPr>
        </p:nvSpPr>
        <p:spPr>
          <a:xfrm>
            <a:off x="107504" y="692696"/>
            <a:ext cx="8856984" cy="432048"/>
          </a:xfrm>
        </p:spPr>
        <p:txBody>
          <a:bodyPr>
            <a:noAutofit/>
          </a:bodyPr>
          <a:lstStyle/>
          <a:p>
            <a:pPr lvl="1">
              <a:buFont typeface="Arial" panose="020B0604020202020204" pitchFamily="34" charset="0"/>
              <a:buChar char="•"/>
            </a:pPr>
            <a:r>
              <a:rPr lang="en-GB" sz="2200" dirty="0" smtClean="0"/>
              <a:t>Presentations</a:t>
            </a:r>
          </a:p>
          <a:p>
            <a:pPr lvl="1">
              <a:buFont typeface="Arial" panose="020B0604020202020204" pitchFamily="34" charset="0"/>
              <a:buChar char="•"/>
            </a:pPr>
            <a:endParaRPr lang="en-GB" sz="2200" dirty="0" smtClean="0"/>
          </a:p>
        </p:txBody>
      </p:sp>
      <p:sp>
        <p:nvSpPr>
          <p:cNvPr id="12" name="Content Placeholder 2"/>
          <p:cNvSpPr txBox="1">
            <a:spLocks/>
          </p:cNvSpPr>
          <p:nvPr/>
        </p:nvSpPr>
        <p:spPr>
          <a:xfrm>
            <a:off x="-108520" y="1484784"/>
            <a:ext cx="8856984"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Font typeface="Wingdings" panose="05000000000000000000" pitchFamily="2" charset="2"/>
              <a:buChar char="ü"/>
            </a:pPr>
            <a:r>
              <a:rPr lang="en-GB" sz="2000" dirty="0" smtClean="0">
                <a:solidFill>
                  <a:srgbClr val="FFC000"/>
                </a:solidFill>
              </a:rPr>
              <a:t>Work of the IRPA TG on Public Understanding of Radiation Risk and Towards Guiding Principles for IRPA Communication and Engagement with the Public, Tanja Perko (Belgian Nuclear Research Centre SCK∙CEN) </a:t>
            </a:r>
          </a:p>
          <a:p>
            <a:pPr lvl="2">
              <a:buFont typeface="Wingdings" panose="05000000000000000000" pitchFamily="2" charset="2"/>
              <a:buChar char="ü"/>
            </a:pPr>
            <a:endParaRPr lang="en-GB" sz="2000" dirty="0" smtClean="0">
              <a:solidFill>
                <a:srgbClr val="FFC000"/>
              </a:solidFill>
            </a:endParaRPr>
          </a:p>
          <a:p>
            <a:pPr lvl="2">
              <a:buFont typeface="Wingdings" panose="05000000000000000000" pitchFamily="2" charset="2"/>
              <a:buChar char="ü"/>
            </a:pPr>
            <a:r>
              <a:rPr lang="en-GB" sz="2000" dirty="0" smtClean="0">
                <a:solidFill>
                  <a:srgbClr val="FFFF66"/>
                </a:solidFill>
              </a:rPr>
              <a:t>Experiences of engaging with 'non-RP specialist' cohorts (such as the public, the media and politicians) with regards to the UK Nuclear New Build Programmes, Pete Bryant (UK Society for Radiological Protection) </a:t>
            </a:r>
          </a:p>
        </p:txBody>
      </p:sp>
      <p:pic>
        <p:nvPicPr>
          <p:cNvPr id="13" name="Picture 5"/>
          <p:cNvPicPr>
            <a:picLocks noChangeAspect="1"/>
          </p:cNvPicPr>
          <p:nvPr/>
        </p:nvPicPr>
        <p:blipFill rotWithShape="1">
          <a:blip r:embed="rId2">
            <a:extLst>
              <a:ext uri="{28A0092B-C50C-407E-A947-70E740481C1C}">
                <a14:useLocalDpi xmlns:a14="http://schemas.microsoft.com/office/drawing/2010/main" val="0"/>
              </a:ext>
            </a:extLst>
          </a:blip>
          <a:srcRect l="30287" t="3705" r="8683" b="31648"/>
          <a:stretch/>
        </p:blipFill>
        <p:spPr>
          <a:xfrm>
            <a:off x="5652120" y="3933056"/>
            <a:ext cx="2991068" cy="2376264"/>
          </a:xfrm>
          <a:prstGeom prst="rect">
            <a:avLst/>
          </a:prstGeom>
        </p:spPr>
      </p:pic>
      <p:sp>
        <p:nvSpPr>
          <p:cNvPr id="14" name="Content Placeholder 2"/>
          <p:cNvSpPr txBox="1">
            <a:spLocks/>
          </p:cNvSpPr>
          <p:nvPr/>
        </p:nvSpPr>
        <p:spPr>
          <a:xfrm>
            <a:off x="-129515" y="4100997"/>
            <a:ext cx="5781635" cy="768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Font typeface="Wingdings" panose="05000000000000000000" pitchFamily="2" charset="2"/>
              <a:buChar char="ü"/>
            </a:pPr>
            <a:r>
              <a:rPr lang="en-GB" sz="2000" dirty="0" smtClean="0">
                <a:solidFill>
                  <a:srgbClr val="FFC000"/>
                </a:solidFill>
              </a:rPr>
              <a:t>Engaging with School Children – Experiences from the SRP Schools Outreach Programme, Pete Cole (University of Liverpool) </a:t>
            </a:r>
            <a:endParaRPr lang="en-GB" sz="2000" dirty="0">
              <a:solidFill>
                <a:srgbClr val="FFC000"/>
              </a:solidFill>
            </a:endParaRPr>
          </a:p>
        </p:txBody>
      </p:sp>
    </p:spTree>
    <p:extLst>
      <p:ext uri="{BB962C8B-B14F-4D97-AF65-F5344CB8AC3E}">
        <p14:creationId xmlns:p14="http://schemas.microsoft.com/office/powerpoint/2010/main" val="41463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6333479"/>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1</a:t>
            </a:r>
            <a:r>
              <a:rPr kumimoji="0" lang="en-US" altLang="nl-BE" sz="1600" b="0" i="0" u="none" strike="noStrike" cap="none" normalizeH="0" baseline="30000" dirty="0" smtClean="0">
                <a:ln>
                  <a:noFill/>
                </a:ln>
                <a:solidFill>
                  <a:schemeClr val="tx1"/>
                </a:solidFill>
                <a:effectLst/>
                <a:latin typeface="+mj-lt"/>
                <a:ea typeface="Calibri" panose="020F0502020204030204" pitchFamily="34" charset="0"/>
                <a:cs typeface="Times New Roman" panose="02020603050405020304" pitchFamily="18" charset="0"/>
              </a:rPr>
              <a:t>st</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IRPA Workshop on</a:t>
            </a:r>
            <a:r>
              <a:rPr kumimoji="0" lang="en-US" altLang="nl-BE" sz="1600" b="0" i="0" u="none" strike="noStrike" cap="none" normalizeH="0" dirty="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“Communication and public engagement of IRPA Societies”  </a:t>
            </a:r>
            <a:endParaRPr kumimoji="0" lang="en-US" altLang="nl-BE" sz="1600" b="0" i="0" u="none" strike="noStrike" cap="none" normalizeH="0" baseline="0" dirty="0" smtClean="0">
              <a:ln>
                <a:noFill/>
              </a:ln>
              <a:solidFill>
                <a:schemeClr val="tx1"/>
              </a:solidFill>
              <a:effectLst/>
              <a:latin typeface="+mj-lt"/>
            </a:endParaRPr>
          </a:p>
        </p:txBody>
      </p:sp>
      <p:sp>
        <p:nvSpPr>
          <p:cNvPr id="9" name="Content Placeholder 2"/>
          <p:cNvSpPr>
            <a:spLocks noGrp="1"/>
          </p:cNvSpPr>
          <p:nvPr>
            <p:ph idx="1"/>
          </p:nvPr>
        </p:nvSpPr>
        <p:spPr>
          <a:xfrm>
            <a:off x="179512" y="332656"/>
            <a:ext cx="8856984" cy="504056"/>
          </a:xfrm>
        </p:spPr>
        <p:txBody>
          <a:bodyPr>
            <a:noAutofit/>
          </a:bodyPr>
          <a:lstStyle/>
          <a:p>
            <a:pPr lvl="1">
              <a:buFont typeface="Arial" panose="020B0604020202020204" pitchFamily="34" charset="0"/>
              <a:buChar char="•"/>
            </a:pPr>
            <a:r>
              <a:rPr lang="en-GB" sz="2200" dirty="0" smtClean="0"/>
              <a:t>Results : Panel Discussion </a:t>
            </a:r>
            <a:r>
              <a:rPr lang="en-GB" sz="2200" dirty="0"/>
              <a:t>and </a:t>
            </a:r>
            <a:r>
              <a:rPr lang="en-GB" sz="2200" dirty="0" smtClean="0"/>
              <a:t>Q+A</a:t>
            </a:r>
            <a:endParaRPr lang="en-GB" sz="2200" dirty="0"/>
          </a:p>
        </p:txBody>
      </p:sp>
      <p:sp>
        <p:nvSpPr>
          <p:cNvPr id="6" name="Content Placeholder 2"/>
          <p:cNvSpPr txBox="1">
            <a:spLocks/>
          </p:cNvSpPr>
          <p:nvPr/>
        </p:nvSpPr>
        <p:spPr>
          <a:xfrm>
            <a:off x="323528" y="908720"/>
            <a:ext cx="8568952" cy="54726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ü"/>
            </a:pPr>
            <a:r>
              <a:rPr lang="en-GB" sz="1400" dirty="0" smtClean="0">
                <a:solidFill>
                  <a:srgbClr val="FFC000"/>
                </a:solidFill>
              </a:rPr>
              <a:t>In communicating and engaging with the public we must be careful not to show any bias towards a certain sector e.g. be perceived as pro-nuclear.</a:t>
            </a:r>
          </a:p>
          <a:p>
            <a:pPr>
              <a:lnSpc>
                <a:spcPct val="150000"/>
              </a:lnSpc>
              <a:spcBef>
                <a:spcPts val="0"/>
              </a:spcBef>
              <a:buFont typeface="Wingdings" panose="05000000000000000000" pitchFamily="2" charset="2"/>
              <a:buChar char="ü"/>
            </a:pPr>
            <a:r>
              <a:rPr lang="en-GB" sz="1400" dirty="0" smtClean="0">
                <a:solidFill>
                  <a:srgbClr val="FFFF66"/>
                </a:solidFill>
              </a:rPr>
              <a:t>We should be engaging with a variety NGOs e.g. Greenpeace, Friends of the Earth, and local community groups.</a:t>
            </a:r>
          </a:p>
          <a:p>
            <a:pPr>
              <a:lnSpc>
                <a:spcPct val="150000"/>
              </a:lnSpc>
              <a:spcBef>
                <a:spcPts val="0"/>
              </a:spcBef>
              <a:buFont typeface="Wingdings" panose="05000000000000000000" pitchFamily="2" charset="2"/>
              <a:buChar char="ü"/>
            </a:pPr>
            <a:r>
              <a:rPr lang="en-GB" sz="1400" dirty="0" smtClean="0">
                <a:solidFill>
                  <a:srgbClr val="FFC000"/>
                </a:solidFill>
              </a:rPr>
              <a:t>Experience from the Spanish Society’s public website shows that out of 200 questions received from the public only one related to concerns about nuclear power. Most questions were concerned with medical exposures.</a:t>
            </a:r>
          </a:p>
          <a:p>
            <a:pPr>
              <a:lnSpc>
                <a:spcPct val="150000"/>
              </a:lnSpc>
              <a:spcBef>
                <a:spcPts val="0"/>
              </a:spcBef>
              <a:buFont typeface="Wingdings" panose="05000000000000000000" pitchFamily="2" charset="2"/>
              <a:buChar char="ü"/>
            </a:pPr>
            <a:r>
              <a:rPr lang="en-GB" sz="1400" dirty="0" smtClean="0">
                <a:solidFill>
                  <a:srgbClr val="FFFF66"/>
                </a:solidFill>
              </a:rPr>
              <a:t>Beware a segmented approach to risk communication in different sectors. A consistent and unbiased approach to communicating radiation risks in all sectors is recommended.</a:t>
            </a:r>
          </a:p>
          <a:p>
            <a:pPr>
              <a:lnSpc>
                <a:spcPct val="150000"/>
              </a:lnSpc>
              <a:spcBef>
                <a:spcPts val="0"/>
              </a:spcBef>
              <a:buFont typeface="Wingdings" panose="05000000000000000000" pitchFamily="2" charset="2"/>
              <a:buChar char="ü"/>
            </a:pPr>
            <a:r>
              <a:rPr lang="en-GB" sz="1400" dirty="0">
                <a:solidFill>
                  <a:srgbClr val="FFC000"/>
                </a:solidFill>
              </a:rPr>
              <a:t>It was noted that the final IRPA guiding principles must be applicable in different countries around the world with different cultures and we must be cognisant that some countries may well have very small budgets available for implementing recommendations for best practice, and more pressing priorities.</a:t>
            </a:r>
          </a:p>
          <a:p>
            <a:pPr>
              <a:lnSpc>
                <a:spcPct val="150000"/>
              </a:lnSpc>
              <a:spcBef>
                <a:spcPts val="0"/>
              </a:spcBef>
              <a:buFont typeface="Wingdings" panose="05000000000000000000" pitchFamily="2" charset="2"/>
              <a:buChar char="ü"/>
            </a:pPr>
            <a:r>
              <a:rPr lang="en-GB" sz="1400" dirty="0">
                <a:solidFill>
                  <a:srgbClr val="FFFF66"/>
                </a:solidFill>
              </a:rPr>
              <a:t>We must explore the scope for developing collaborations with a full range of industries and NGOs. This may facilitate engagement work by sharing costs or garnering funding.</a:t>
            </a:r>
          </a:p>
          <a:p>
            <a:pPr>
              <a:lnSpc>
                <a:spcPct val="150000"/>
              </a:lnSpc>
              <a:spcBef>
                <a:spcPts val="0"/>
              </a:spcBef>
              <a:buFont typeface="Wingdings" panose="05000000000000000000" pitchFamily="2" charset="2"/>
              <a:buChar char="ü"/>
            </a:pPr>
            <a:r>
              <a:rPr lang="en-GB" sz="1400" dirty="0">
                <a:solidFill>
                  <a:srgbClr val="FFC000"/>
                </a:solidFill>
              </a:rPr>
              <a:t>IRPA President concluded by saying that the aim/mission of the TG should be to promote a better understanding within the public cohort so that when debates are ongoing on nuclear power or other radiation-related topics, the public have a more robust knowledge base on which they can make their value judgements. </a:t>
            </a:r>
          </a:p>
        </p:txBody>
      </p:sp>
    </p:spTree>
    <p:extLst>
      <p:ext uri="{BB962C8B-B14F-4D97-AF65-F5344CB8AC3E}">
        <p14:creationId xmlns:p14="http://schemas.microsoft.com/office/powerpoint/2010/main" val="277663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8614"/>
            <a:ext cx="5239454" cy="1570186"/>
          </a:xfrm>
        </p:spPr>
        <p:txBody>
          <a:bodyPr>
            <a:noAutofit/>
          </a:bodyPr>
          <a:lstStyle/>
          <a:p>
            <a:r>
              <a:rPr lang="en-GB" sz="3500" dirty="0" smtClean="0"/>
              <a:t>Panel members BVS-ABR </a:t>
            </a:r>
            <a:r>
              <a:rPr lang="en-GB" sz="3500" dirty="0" err="1" smtClean="0"/>
              <a:t>Workshop@RICOMET</a:t>
            </a:r>
            <a:r>
              <a:rPr lang="en-GB" sz="3500" dirty="0" smtClean="0"/>
              <a:t> 2018</a:t>
            </a:r>
            <a:endParaRPr lang="en-GB" sz="3500" dirty="0"/>
          </a:p>
        </p:txBody>
      </p:sp>
      <p:sp>
        <p:nvSpPr>
          <p:cNvPr id="3" name="Content Placeholder 2"/>
          <p:cNvSpPr>
            <a:spLocks noGrp="1"/>
          </p:cNvSpPr>
          <p:nvPr>
            <p:ph idx="1"/>
          </p:nvPr>
        </p:nvSpPr>
        <p:spPr>
          <a:xfrm>
            <a:off x="662880" y="1744215"/>
            <a:ext cx="8229600" cy="4493097"/>
          </a:xfrm>
        </p:spPr>
        <p:txBody>
          <a:bodyPr>
            <a:noAutofit/>
          </a:bodyPr>
          <a:lstStyle/>
          <a:p>
            <a:pPr lvl="0">
              <a:spcBef>
                <a:spcPts val="0"/>
              </a:spcBef>
            </a:pPr>
            <a:r>
              <a:rPr lang="nl-BE" sz="2000" dirty="0" smtClean="0">
                <a:solidFill>
                  <a:srgbClr val="FFFF66"/>
                </a:solidFill>
              </a:rPr>
              <a:t>Paul van Rooijen </a:t>
            </a:r>
            <a:r>
              <a:rPr lang="nl-BE" sz="2000" dirty="0" smtClean="0">
                <a:solidFill>
                  <a:srgbClr val="FFFF66"/>
                </a:solidFill>
              </a:rPr>
              <a:t>- The Netherlands</a:t>
            </a:r>
            <a:endParaRPr lang="nl-BE" sz="2000" dirty="0" smtClean="0">
              <a:solidFill>
                <a:srgbClr val="FFFF66"/>
              </a:solidFill>
            </a:endParaRPr>
          </a:p>
          <a:p>
            <a:pPr marL="457200" lvl="1" indent="0">
              <a:spcBef>
                <a:spcPts val="0"/>
              </a:spcBef>
              <a:buNone/>
            </a:pPr>
            <a:r>
              <a:rPr lang="nl-BE" sz="2000" dirty="0" smtClean="0">
                <a:solidFill>
                  <a:srgbClr val="FFFF66"/>
                </a:solidFill>
              </a:rPr>
              <a:t>	Dutch Society </a:t>
            </a:r>
            <a:r>
              <a:rPr lang="nl-BE" sz="2000" dirty="0" err="1" smtClean="0">
                <a:solidFill>
                  <a:srgbClr val="FFFF66"/>
                </a:solidFill>
              </a:rPr>
              <a:t>for</a:t>
            </a:r>
            <a:r>
              <a:rPr lang="nl-BE" sz="2000" dirty="0" smtClean="0">
                <a:solidFill>
                  <a:srgbClr val="FFFF66"/>
                </a:solidFill>
              </a:rPr>
              <a:t> </a:t>
            </a:r>
            <a:r>
              <a:rPr lang="nl-BE" sz="2000" dirty="0" err="1" smtClean="0">
                <a:solidFill>
                  <a:srgbClr val="FFFF66"/>
                </a:solidFill>
              </a:rPr>
              <a:t>Radiation</a:t>
            </a:r>
            <a:r>
              <a:rPr lang="nl-BE" sz="2000" dirty="0" smtClean="0">
                <a:solidFill>
                  <a:srgbClr val="FFFF66"/>
                </a:solidFill>
              </a:rPr>
              <a:t> </a:t>
            </a:r>
            <a:r>
              <a:rPr lang="nl-BE" sz="2000" dirty="0" err="1" smtClean="0">
                <a:solidFill>
                  <a:srgbClr val="FFFF66"/>
                </a:solidFill>
              </a:rPr>
              <a:t>Protection</a:t>
            </a:r>
            <a:r>
              <a:rPr lang="nl-BE" sz="2000" dirty="0" smtClean="0">
                <a:solidFill>
                  <a:srgbClr val="FFFF66"/>
                </a:solidFill>
              </a:rPr>
              <a:t>, NVS</a:t>
            </a:r>
          </a:p>
          <a:p>
            <a:pPr marL="457200" lvl="1" indent="0">
              <a:spcBef>
                <a:spcPts val="0"/>
              </a:spcBef>
              <a:buNone/>
            </a:pPr>
            <a:endParaRPr lang="nl-BE" sz="2000" dirty="0">
              <a:solidFill>
                <a:srgbClr val="FFFF66"/>
              </a:solidFill>
            </a:endParaRPr>
          </a:p>
          <a:p>
            <a:pPr lvl="0">
              <a:spcBef>
                <a:spcPts val="0"/>
              </a:spcBef>
            </a:pPr>
            <a:r>
              <a:rPr lang="nl-BE" sz="2000" dirty="0" smtClean="0">
                <a:solidFill>
                  <a:srgbClr val="FFC000"/>
                </a:solidFill>
              </a:rPr>
              <a:t>Marie </a:t>
            </a:r>
            <a:r>
              <a:rPr lang="nl-BE" sz="2000" dirty="0">
                <a:solidFill>
                  <a:srgbClr val="FFC000"/>
                </a:solidFill>
              </a:rPr>
              <a:t>Claire </a:t>
            </a:r>
            <a:r>
              <a:rPr lang="nl-BE" sz="2000" dirty="0" err="1" smtClean="0">
                <a:solidFill>
                  <a:srgbClr val="FFC000"/>
                </a:solidFill>
              </a:rPr>
              <a:t>Cantone</a:t>
            </a:r>
            <a:r>
              <a:rPr lang="nl-BE" sz="2000" dirty="0" smtClean="0">
                <a:solidFill>
                  <a:srgbClr val="FFC000"/>
                </a:solidFill>
              </a:rPr>
              <a:t> </a:t>
            </a:r>
            <a:r>
              <a:rPr lang="nl-BE" sz="2000" dirty="0" smtClean="0">
                <a:solidFill>
                  <a:srgbClr val="FFC000"/>
                </a:solidFill>
              </a:rPr>
              <a:t>- Italy</a:t>
            </a:r>
            <a:endParaRPr lang="nl-BE" sz="2000" dirty="0">
              <a:solidFill>
                <a:srgbClr val="FFC000"/>
              </a:solidFill>
            </a:endParaRPr>
          </a:p>
          <a:p>
            <a:pPr marL="0" indent="0">
              <a:spcBef>
                <a:spcPts val="0"/>
              </a:spcBef>
              <a:buNone/>
            </a:pPr>
            <a:r>
              <a:rPr lang="en-US" sz="2000" dirty="0" smtClean="0">
                <a:solidFill>
                  <a:srgbClr val="FFC000"/>
                </a:solidFill>
              </a:rPr>
              <a:t>	Italian </a:t>
            </a:r>
            <a:r>
              <a:rPr lang="en-US" sz="2000" dirty="0">
                <a:solidFill>
                  <a:srgbClr val="FFC000"/>
                </a:solidFill>
              </a:rPr>
              <a:t>Association of Radiation Protection, </a:t>
            </a:r>
            <a:r>
              <a:rPr lang="en-US" sz="2000" dirty="0" smtClean="0">
                <a:solidFill>
                  <a:srgbClr val="FFC000"/>
                </a:solidFill>
              </a:rPr>
              <a:t>AIRP</a:t>
            </a:r>
            <a:endParaRPr lang="nl-BE" sz="2000" dirty="0">
              <a:solidFill>
                <a:srgbClr val="FFC000"/>
              </a:solidFill>
            </a:endParaRPr>
          </a:p>
          <a:p>
            <a:pPr marL="0" indent="0">
              <a:spcBef>
                <a:spcPts val="0"/>
              </a:spcBef>
              <a:buNone/>
            </a:pPr>
            <a:r>
              <a:rPr lang="en-US" sz="2000" dirty="0">
                <a:solidFill>
                  <a:srgbClr val="FFFF66"/>
                </a:solidFill>
              </a:rPr>
              <a:t> </a:t>
            </a:r>
            <a:endParaRPr lang="nl-BE" sz="2000" dirty="0">
              <a:solidFill>
                <a:srgbClr val="FFFF66"/>
              </a:solidFill>
            </a:endParaRPr>
          </a:p>
          <a:p>
            <a:pPr lvl="0">
              <a:spcBef>
                <a:spcPts val="0"/>
              </a:spcBef>
            </a:pPr>
            <a:r>
              <a:rPr lang="nl-BE" sz="2000" dirty="0">
                <a:solidFill>
                  <a:srgbClr val="FFFF66"/>
                </a:solidFill>
              </a:rPr>
              <a:t>Jennifer </a:t>
            </a:r>
            <a:r>
              <a:rPr lang="nl-BE" sz="2000" dirty="0" smtClean="0">
                <a:solidFill>
                  <a:srgbClr val="FFFF66"/>
                </a:solidFill>
              </a:rPr>
              <a:t>Humphries </a:t>
            </a:r>
            <a:r>
              <a:rPr lang="nl-BE" sz="2000" dirty="0" smtClean="0">
                <a:solidFill>
                  <a:srgbClr val="FFFF66"/>
                </a:solidFill>
              </a:rPr>
              <a:t>- UK</a:t>
            </a:r>
            <a:endParaRPr lang="nl-BE" sz="2000" dirty="0">
              <a:solidFill>
                <a:srgbClr val="FFFF66"/>
              </a:solidFill>
            </a:endParaRPr>
          </a:p>
          <a:p>
            <a:pPr marL="0" indent="0">
              <a:spcBef>
                <a:spcPts val="0"/>
              </a:spcBef>
              <a:buNone/>
            </a:pPr>
            <a:r>
              <a:rPr lang="en-GB" sz="2000" dirty="0" smtClean="0">
                <a:solidFill>
                  <a:srgbClr val="FFFF66"/>
                </a:solidFill>
              </a:rPr>
              <a:t>	Society </a:t>
            </a:r>
            <a:r>
              <a:rPr lang="en-GB" sz="2000" dirty="0">
                <a:solidFill>
                  <a:srgbClr val="FFFF66"/>
                </a:solidFill>
              </a:rPr>
              <a:t>for Radiological Protection, </a:t>
            </a:r>
            <a:r>
              <a:rPr lang="en-GB" sz="2000" dirty="0" smtClean="0">
                <a:solidFill>
                  <a:srgbClr val="FFFF66"/>
                </a:solidFill>
              </a:rPr>
              <a:t>SRP</a:t>
            </a:r>
          </a:p>
          <a:p>
            <a:pPr marL="0" indent="0">
              <a:spcBef>
                <a:spcPts val="0"/>
              </a:spcBef>
              <a:buNone/>
            </a:pPr>
            <a:endParaRPr lang="en-GB" sz="2000" dirty="0" smtClean="0">
              <a:solidFill>
                <a:srgbClr val="FFC000"/>
              </a:solidFill>
            </a:endParaRPr>
          </a:p>
          <a:p>
            <a:pPr lvl="0">
              <a:spcBef>
                <a:spcPts val="0"/>
              </a:spcBef>
            </a:pPr>
            <a:r>
              <a:rPr lang="en-GB" sz="2000" dirty="0" smtClean="0">
                <a:solidFill>
                  <a:srgbClr val="FFFF66"/>
                </a:solidFill>
              </a:rPr>
              <a:t>Michel </a:t>
            </a:r>
            <a:r>
              <a:rPr lang="en-GB" sz="2000" dirty="0" smtClean="0">
                <a:solidFill>
                  <a:srgbClr val="FFFF66"/>
                </a:solidFill>
              </a:rPr>
              <a:t>Sonck </a:t>
            </a:r>
            <a:r>
              <a:rPr lang="en-GB" sz="2000" dirty="0" smtClean="0">
                <a:solidFill>
                  <a:srgbClr val="FFFF66"/>
                </a:solidFill>
              </a:rPr>
              <a:t>- Belgium</a:t>
            </a:r>
            <a:endParaRPr lang="nl-BE" sz="2000" dirty="0">
              <a:solidFill>
                <a:srgbClr val="FFFF66"/>
              </a:solidFill>
            </a:endParaRPr>
          </a:p>
          <a:p>
            <a:pPr marL="0" indent="0">
              <a:spcBef>
                <a:spcPts val="0"/>
              </a:spcBef>
              <a:buNone/>
            </a:pPr>
            <a:r>
              <a:rPr lang="en-US" sz="2000" dirty="0" smtClean="0">
                <a:solidFill>
                  <a:srgbClr val="FFFF66"/>
                </a:solidFill>
              </a:rPr>
              <a:t>	Belgian </a:t>
            </a:r>
            <a:r>
              <a:rPr lang="en-US" sz="2000" dirty="0">
                <a:solidFill>
                  <a:srgbClr val="FFFF66"/>
                </a:solidFill>
              </a:rPr>
              <a:t>Society for Radiation Protection, </a:t>
            </a:r>
            <a:r>
              <a:rPr lang="en-US" sz="2000" dirty="0" smtClean="0">
                <a:solidFill>
                  <a:srgbClr val="FFFF66"/>
                </a:solidFill>
              </a:rPr>
              <a:t>BVS-ABR</a:t>
            </a:r>
          </a:p>
          <a:p>
            <a:pPr marL="0" indent="0">
              <a:spcBef>
                <a:spcPts val="0"/>
              </a:spcBef>
              <a:buNone/>
            </a:pPr>
            <a:endParaRPr lang="nl-BE" sz="2000" dirty="0">
              <a:solidFill>
                <a:srgbClr val="FFFF66"/>
              </a:solidFill>
            </a:endParaRPr>
          </a:p>
          <a:p>
            <a:pPr>
              <a:spcBef>
                <a:spcPts val="0"/>
              </a:spcBef>
            </a:pPr>
            <a:r>
              <a:rPr lang="en-GB" sz="2000" dirty="0">
                <a:solidFill>
                  <a:srgbClr val="FFC000"/>
                </a:solidFill>
              </a:rPr>
              <a:t>Eduardo </a:t>
            </a:r>
            <a:r>
              <a:rPr lang="en-GB" sz="2000" dirty="0" err="1">
                <a:solidFill>
                  <a:srgbClr val="FFC000"/>
                </a:solidFill>
              </a:rPr>
              <a:t>Gallego</a:t>
            </a:r>
            <a:r>
              <a:rPr lang="en-GB" sz="2000" dirty="0">
                <a:solidFill>
                  <a:srgbClr val="FFC000"/>
                </a:solidFill>
              </a:rPr>
              <a:t> </a:t>
            </a:r>
            <a:r>
              <a:rPr lang="en-GB" sz="2000" dirty="0" smtClean="0">
                <a:solidFill>
                  <a:srgbClr val="FFC000"/>
                </a:solidFill>
              </a:rPr>
              <a:t>- Spain → spoken message and PowerPoint presentation</a:t>
            </a:r>
            <a:endParaRPr lang="en-GB" sz="2000" dirty="0">
              <a:solidFill>
                <a:srgbClr val="FFC000"/>
              </a:solidFill>
            </a:endParaRPr>
          </a:p>
          <a:p>
            <a:pPr marL="0" indent="0">
              <a:spcBef>
                <a:spcPts val="0"/>
              </a:spcBef>
              <a:buNone/>
            </a:pPr>
            <a:r>
              <a:rPr lang="en-GB" sz="2000" dirty="0">
                <a:solidFill>
                  <a:srgbClr val="FFC000"/>
                </a:solidFill>
              </a:rPr>
              <a:t>	</a:t>
            </a:r>
            <a:r>
              <a:rPr lang="en-GB" sz="2000" dirty="0" err="1">
                <a:solidFill>
                  <a:srgbClr val="FFC000"/>
                </a:solidFill>
              </a:rPr>
              <a:t>Sociedad</a:t>
            </a:r>
            <a:r>
              <a:rPr lang="en-GB" sz="2000" dirty="0">
                <a:solidFill>
                  <a:srgbClr val="FFC000"/>
                </a:solidFill>
              </a:rPr>
              <a:t> Española de </a:t>
            </a:r>
            <a:r>
              <a:rPr lang="en-GB" sz="2000" dirty="0" err="1">
                <a:solidFill>
                  <a:srgbClr val="FFC000"/>
                </a:solidFill>
              </a:rPr>
              <a:t>Protección</a:t>
            </a:r>
            <a:r>
              <a:rPr lang="en-GB" sz="2000" dirty="0">
                <a:solidFill>
                  <a:srgbClr val="FFC000"/>
                </a:solidFill>
              </a:rPr>
              <a:t> </a:t>
            </a:r>
            <a:r>
              <a:rPr lang="en-GB" sz="2000" dirty="0" err="1">
                <a:solidFill>
                  <a:srgbClr val="FFC000"/>
                </a:solidFill>
              </a:rPr>
              <a:t>Radiológica</a:t>
            </a:r>
            <a:r>
              <a:rPr lang="en-GB" sz="2000" dirty="0">
                <a:solidFill>
                  <a:srgbClr val="FFC000"/>
                </a:solidFill>
              </a:rPr>
              <a:t>, </a:t>
            </a:r>
            <a:r>
              <a:rPr lang="en-GB" sz="2000" dirty="0" smtClean="0">
                <a:solidFill>
                  <a:srgbClr val="FFC000"/>
                </a:solidFill>
              </a:rPr>
              <a:t>SEPR</a:t>
            </a:r>
            <a:endParaRPr lang="nl-BE" sz="2000" dirty="0">
              <a:solidFill>
                <a:srgbClr val="FFC000"/>
              </a:solidFill>
            </a:endParaRPr>
          </a:p>
        </p:txBody>
      </p:sp>
      <p:sp>
        <p:nvSpPr>
          <p:cNvPr id="4" name="Rectangle 1"/>
          <p:cNvSpPr>
            <a:spLocks noChangeArrowheads="1"/>
          </p:cNvSpPr>
          <p:nvPr/>
        </p:nvSpPr>
        <p:spPr bwMode="auto">
          <a:xfrm>
            <a:off x="323528" y="6333479"/>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1</a:t>
            </a:r>
            <a:r>
              <a:rPr kumimoji="0" lang="en-US" altLang="nl-BE" sz="1600" b="0" i="0" u="none" strike="noStrike" cap="none" normalizeH="0" baseline="30000" dirty="0" smtClean="0">
                <a:ln>
                  <a:noFill/>
                </a:ln>
                <a:solidFill>
                  <a:schemeClr val="tx1"/>
                </a:solidFill>
                <a:effectLst/>
                <a:latin typeface="+mj-lt"/>
                <a:ea typeface="Calibri" panose="020F0502020204030204" pitchFamily="34" charset="0"/>
                <a:cs typeface="Times New Roman" panose="02020603050405020304" pitchFamily="18" charset="0"/>
              </a:rPr>
              <a:t>st</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IRPA Workshop on</a:t>
            </a:r>
            <a:r>
              <a:rPr kumimoji="0" lang="en-US" altLang="nl-BE" sz="1600" b="0" i="0" u="none" strike="noStrike" cap="none" normalizeH="0" dirty="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nl-BE"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“Communication and public engagement of IRPA Societies”  </a:t>
            </a:r>
            <a:endParaRPr kumimoji="0" lang="en-US" altLang="nl-BE" sz="1600" b="0" i="0" u="none" strike="noStrike" cap="none" normalizeH="0" baseline="0" dirty="0" smtClean="0">
              <a:ln>
                <a:noFill/>
              </a:ln>
              <a:solidFill>
                <a:schemeClr val="tx1"/>
              </a:solidFill>
              <a:effectLst/>
              <a:latin typeface="+mj-lt"/>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8966" y="0"/>
            <a:ext cx="3725034" cy="2091750"/>
          </a:xfrm>
          <a:prstGeom prst="rect">
            <a:avLst/>
          </a:prstGeom>
        </p:spPr>
      </p:pic>
    </p:spTree>
    <p:extLst>
      <p:ext uri="{BB962C8B-B14F-4D97-AF65-F5344CB8AC3E}">
        <p14:creationId xmlns:p14="http://schemas.microsoft.com/office/powerpoint/2010/main" val="1600471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1232</Words>
  <Application>Microsoft Office PowerPoint</Application>
  <PresentationFormat>Diavoorstelling (4:3)</PresentationFormat>
  <Paragraphs>103</Paragraphs>
  <Slides>13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Symbol</vt:lpstr>
      <vt:lpstr>Times New Roman</vt:lpstr>
      <vt:lpstr>Wingdings</vt:lpstr>
      <vt:lpstr>Office Theme</vt:lpstr>
      <vt:lpstr>BVS- ABR Workshop @ RICOMET 2018 Antwerp, Belgium June 13th 2018</vt:lpstr>
      <vt:lpstr>PowerPoint-presentatie</vt:lpstr>
      <vt:lpstr>Workshop Program</vt:lpstr>
      <vt:lpstr>To start with, some considerations</vt:lpstr>
      <vt:lpstr>Hiroko Yoshide-Ohuchi President Technical Group on Public Understanding – IRPA</vt:lpstr>
      <vt:lpstr>Roger Coates IRPA President</vt:lpstr>
      <vt:lpstr>PowerPoint-presentatie</vt:lpstr>
      <vt:lpstr>PowerPoint-presentatie</vt:lpstr>
      <vt:lpstr>Panel members BVS-ABR Workshop@RICOMET 2018</vt:lpstr>
      <vt:lpstr>Currently applied good practices</vt:lpstr>
      <vt:lpstr>Panel discussion</vt:lpstr>
      <vt:lpstr>Points of improvement</vt:lpstr>
      <vt:lpstr>Unlimited list of discussion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Understanding of Radiation Risk</dc:title>
  <dc:creator>Pete Cole</dc:creator>
  <cp:lastModifiedBy>Isabelle Meirlaen</cp:lastModifiedBy>
  <cp:revision>73</cp:revision>
  <dcterms:created xsi:type="dcterms:W3CDTF">2018-06-09T11:31:09Z</dcterms:created>
  <dcterms:modified xsi:type="dcterms:W3CDTF">2018-06-20T17:12:58Z</dcterms:modified>
</cp:coreProperties>
</file>